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4747200"/>
  <p:notesSz cx="6858000" cy="9144000"/>
  <p:defaultTextStyle>
    <a:defPPr>
      <a:defRPr lang="en-US"/>
    </a:defPPr>
    <a:lvl1pPr marL="0" algn="l" defTabSz="2246772" rtl="0" eaLnBrk="1" latinLnBrk="0" hangingPunct="1">
      <a:defRPr sz="8800" kern="1200">
        <a:solidFill>
          <a:schemeClr val="tx1"/>
        </a:solidFill>
        <a:latin typeface="+mn-lt"/>
        <a:ea typeface="+mn-ea"/>
        <a:cs typeface="+mn-cs"/>
      </a:defRPr>
    </a:lvl1pPr>
    <a:lvl2pPr marL="2246772" algn="l" defTabSz="2246772" rtl="0" eaLnBrk="1" latinLnBrk="0" hangingPunct="1">
      <a:defRPr sz="8800" kern="1200">
        <a:solidFill>
          <a:schemeClr val="tx1"/>
        </a:solidFill>
        <a:latin typeface="+mn-lt"/>
        <a:ea typeface="+mn-ea"/>
        <a:cs typeface="+mn-cs"/>
      </a:defRPr>
    </a:lvl2pPr>
    <a:lvl3pPr marL="4493544" algn="l" defTabSz="2246772" rtl="0" eaLnBrk="1" latinLnBrk="0" hangingPunct="1">
      <a:defRPr sz="8800" kern="1200">
        <a:solidFill>
          <a:schemeClr val="tx1"/>
        </a:solidFill>
        <a:latin typeface="+mn-lt"/>
        <a:ea typeface="+mn-ea"/>
        <a:cs typeface="+mn-cs"/>
      </a:defRPr>
    </a:lvl3pPr>
    <a:lvl4pPr marL="6740317" algn="l" defTabSz="2246772" rtl="0" eaLnBrk="1" latinLnBrk="0" hangingPunct="1">
      <a:defRPr sz="8800" kern="1200">
        <a:solidFill>
          <a:schemeClr val="tx1"/>
        </a:solidFill>
        <a:latin typeface="+mn-lt"/>
        <a:ea typeface="+mn-ea"/>
        <a:cs typeface="+mn-cs"/>
      </a:defRPr>
    </a:lvl4pPr>
    <a:lvl5pPr marL="8987089" algn="l" defTabSz="2246772" rtl="0" eaLnBrk="1" latinLnBrk="0" hangingPunct="1">
      <a:defRPr sz="8800" kern="1200">
        <a:solidFill>
          <a:schemeClr val="tx1"/>
        </a:solidFill>
        <a:latin typeface="+mn-lt"/>
        <a:ea typeface="+mn-ea"/>
        <a:cs typeface="+mn-cs"/>
      </a:defRPr>
    </a:lvl5pPr>
    <a:lvl6pPr marL="11233861" algn="l" defTabSz="2246772" rtl="0" eaLnBrk="1" latinLnBrk="0" hangingPunct="1">
      <a:defRPr sz="8800" kern="1200">
        <a:solidFill>
          <a:schemeClr val="tx1"/>
        </a:solidFill>
        <a:latin typeface="+mn-lt"/>
        <a:ea typeface="+mn-ea"/>
        <a:cs typeface="+mn-cs"/>
      </a:defRPr>
    </a:lvl6pPr>
    <a:lvl7pPr marL="13480633" algn="l" defTabSz="2246772" rtl="0" eaLnBrk="1" latinLnBrk="0" hangingPunct="1">
      <a:defRPr sz="8800" kern="1200">
        <a:solidFill>
          <a:schemeClr val="tx1"/>
        </a:solidFill>
        <a:latin typeface="+mn-lt"/>
        <a:ea typeface="+mn-ea"/>
        <a:cs typeface="+mn-cs"/>
      </a:defRPr>
    </a:lvl7pPr>
    <a:lvl8pPr marL="15727406" algn="l" defTabSz="2246772" rtl="0" eaLnBrk="1" latinLnBrk="0" hangingPunct="1">
      <a:defRPr sz="8800" kern="1200">
        <a:solidFill>
          <a:schemeClr val="tx1"/>
        </a:solidFill>
        <a:latin typeface="+mn-lt"/>
        <a:ea typeface="+mn-ea"/>
        <a:cs typeface="+mn-cs"/>
      </a:defRPr>
    </a:lvl8pPr>
    <a:lvl9pPr marL="17974178" algn="l" defTabSz="2246772" rtl="0" eaLnBrk="1" latinLnBrk="0" hangingPunct="1">
      <a:defRPr sz="8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uglas Wartzok" initials="DW"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6835" autoAdjust="0"/>
  </p:normalViewPr>
  <p:slideViewPr>
    <p:cSldViewPr snapToGrid="0" snapToObjects="1">
      <p:cViewPr>
        <p:scale>
          <a:sx n="66" d="100"/>
          <a:sy n="66" d="100"/>
        </p:scale>
        <p:origin x="3168" y="6440"/>
      </p:cViewPr>
      <p:guideLst>
        <p:guide orient="horz" pos="10944"/>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lmaycollado:Downloads:BocaGeneralData%202004-2013-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Sheet2!$P$58</c:f>
              <c:strCache>
                <c:ptCount val="1"/>
                <c:pt idx="0">
                  <c:v>Boat</c:v>
                </c:pt>
              </c:strCache>
            </c:strRef>
          </c:tx>
          <c:spPr>
            <a:solidFill>
              <a:schemeClr val="tx1"/>
            </a:solidFill>
            <a:ln w="47625">
              <a:solidFill>
                <a:schemeClr val="tx1"/>
              </a:solidFill>
            </a:ln>
          </c:spPr>
          <c:invertIfNegative val="0"/>
          <c:cat>
            <c:numRef>
              <c:f>Sheet2!$Q$57:$X$57</c:f>
              <c:numCache>
                <c:formatCode>General</c:formatCode>
                <c:ptCount val="8"/>
                <c:pt idx="0">
                  <c:v>2004.0</c:v>
                </c:pt>
                <c:pt idx="1">
                  <c:v>2006.0</c:v>
                </c:pt>
                <c:pt idx="2">
                  <c:v>2007.0</c:v>
                </c:pt>
                <c:pt idx="3">
                  <c:v>2008.0</c:v>
                </c:pt>
                <c:pt idx="4">
                  <c:v>2009.0</c:v>
                </c:pt>
                <c:pt idx="5">
                  <c:v>2010.0</c:v>
                </c:pt>
                <c:pt idx="6">
                  <c:v>2012.0</c:v>
                </c:pt>
                <c:pt idx="7">
                  <c:v>2013.0</c:v>
                </c:pt>
              </c:numCache>
            </c:numRef>
          </c:cat>
          <c:val>
            <c:numRef>
              <c:f>Sheet2!$Q$58:$X$58</c:f>
              <c:numCache>
                <c:formatCode>General</c:formatCode>
                <c:ptCount val="8"/>
                <c:pt idx="0">
                  <c:v>2.0</c:v>
                </c:pt>
                <c:pt idx="1">
                  <c:v>9.0</c:v>
                </c:pt>
                <c:pt idx="2">
                  <c:v>9.0</c:v>
                </c:pt>
                <c:pt idx="3">
                  <c:v>13.0</c:v>
                </c:pt>
                <c:pt idx="4">
                  <c:v>25.0</c:v>
                </c:pt>
                <c:pt idx="5">
                  <c:v>6.0</c:v>
                </c:pt>
                <c:pt idx="6">
                  <c:v>37.0</c:v>
                </c:pt>
                <c:pt idx="7">
                  <c:v>39.0</c:v>
                </c:pt>
              </c:numCache>
            </c:numRef>
          </c:val>
        </c:ser>
        <c:dLbls>
          <c:showLegendKey val="0"/>
          <c:showVal val="0"/>
          <c:showCatName val="0"/>
          <c:showSerName val="0"/>
          <c:showPercent val="0"/>
          <c:showBubbleSize val="0"/>
        </c:dLbls>
        <c:gapWidth val="150"/>
        <c:axId val="-2135367016"/>
        <c:axId val="-2135364008"/>
      </c:barChart>
      <c:catAx>
        <c:axId val="-2135367016"/>
        <c:scaling>
          <c:orientation val="minMax"/>
        </c:scaling>
        <c:delete val="0"/>
        <c:axPos val="b"/>
        <c:numFmt formatCode="General" sourceLinked="1"/>
        <c:majorTickMark val="out"/>
        <c:minorTickMark val="none"/>
        <c:tickLblPos val="nextTo"/>
        <c:crossAx val="-2135364008"/>
        <c:crosses val="autoZero"/>
        <c:auto val="1"/>
        <c:lblAlgn val="ctr"/>
        <c:lblOffset val="100"/>
        <c:noMultiLvlLbl val="0"/>
      </c:catAx>
      <c:valAx>
        <c:axId val="-2135364008"/>
        <c:scaling>
          <c:orientation val="minMax"/>
        </c:scaling>
        <c:delete val="0"/>
        <c:axPos val="l"/>
        <c:majorGridlines>
          <c:spPr>
            <a:ln>
              <a:noFill/>
            </a:ln>
          </c:spPr>
        </c:majorGridlines>
        <c:title>
          <c:tx>
            <c:rich>
              <a:bodyPr rot="-5400000" vert="horz"/>
              <a:lstStyle/>
              <a:p>
                <a:pPr>
                  <a:defRPr/>
                </a:pPr>
                <a:r>
                  <a:rPr lang="en-US"/>
                  <a:t>No. of dolphin watching boats  within 1 hour</a:t>
                </a:r>
              </a:p>
            </c:rich>
          </c:tx>
          <c:layout/>
          <c:overlay val="0"/>
        </c:title>
        <c:numFmt formatCode="General" sourceLinked="1"/>
        <c:majorTickMark val="out"/>
        <c:minorTickMark val="none"/>
        <c:tickLblPos val="nextTo"/>
        <c:crossAx val="-2135367016"/>
        <c:crosses val="autoZero"/>
        <c:crossBetween val="between"/>
      </c:valAx>
      <c:spPr>
        <a:noFill/>
        <a:ln w="25400">
          <a:noFill/>
        </a:ln>
      </c:spPr>
    </c:plotArea>
    <c:plotVisOnly val="1"/>
    <c:dispBlanksAs val="gap"/>
    <c:showDLblsOverMax val="0"/>
  </c:chart>
  <c:spPr>
    <a:ln>
      <a:noFill/>
    </a:ln>
  </c:spPr>
  <c:txPr>
    <a:bodyPr/>
    <a:lstStyle/>
    <a:p>
      <a:pPr>
        <a:defRPr sz="2000">
          <a:latin typeface="Avenir Book"/>
          <a:cs typeface="Avenir Book"/>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876C1-9EF6-AD4A-95D8-178E587BAA34}" type="datetimeFigureOut">
              <a:rPr lang="en-US" smtClean="0"/>
              <a:t>3/25/15</a:t>
            </a:fld>
            <a:endParaRPr lang="en-US"/>
          </a:p>
        </p:txBody>
      </p:sp>
      <p:sp>
        <p:nvSpPr>
          <p:cNvPr id="4" name="Slide Image Placeholder 3"/>
          <p:cNvSpPr>
            <a:spLocks noGrp="1" noRot="1" noChangeAspect="1"/>
          </p:cNvSpPr>
          <p:nvPr>
            <p:ph type="sldImg" idx="2"/>
          </p:nvPr>
        </p:nvSpPr>
        <p:spPr>
          <a:xfrm>
            <a:off x="1263650" y="685800"/>
            <a:ext cx="4330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F783E0-B4BA-0D42-A7F5-A0E5A4B495D0}" type="slidenum">
              <a:rPr lang="en-US" smtClean="0"/>
              <a:t>‹#›</a:t>
            </a:fld>
            <a:endParaRPr lang="en-US"/>
          </a:p>
        </p:txBody>
      </p:sp>
    </p:spTree>
    <p:extLst>
      <p:ext uri="{BB962C8B-B14F-4D97-AF65-F5344CB8AC3E}">
        <p14:creationId xmlns:p14="http://schemas.microsoft.com/office/powerpoint/2010/main" val="28653799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783E0-B4BA-0D42-A7F5-A0E5A4B495D0}" type="slidenum">
              <a:rPr lang="en-US" smtClean="0"/>
              <a:t>1</a:t>
            </a:fld>
            <a:endParaRPr lang="en-US"/>
          </a:p>
        </p:txBody>
      </p:sp>
    </p:spTree>
    <p:extLst>
      <p:ext uri="{BB962C8B-B14F-4D97-AF65-F5344CB8AC3E}">
        <p14:creationId xmlns:p14="http://schemas.microsoft.com/office/powerpoint/2010/main" val="50060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794156"/>
            <a:ext cx="37307520" cy="7448127"/>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9690080"/>
            <a:ext cx="30723840" cy="8879840"/>
          </a:xfrm>
        </p:spPr>
        <p:txBody>
          <a:bodyPr/>
          <a:lstStyle>
            <a:lvl1pPr marL="0" indent="0" algn="ctr">
              <a:buNone/>
              <a:defRPr>
                <a:solidFill>
                  <a:schemeClr val="tx1">
                    <a:tint val="75000"/>
                  </a:schemeClr>
                </a:solidFill>
              </a:defRPr>
            </a:lvl1pPr>
            <a:lvl2pPr marL="2246772" indent="0" algn="ctr">
              <a:buNone/>
              <a:defRPr>
                <a:solidFill>
                  <a:schemeClr val="tx1">
                    <a:tint val="75000"/>
                  </a:schemeClr>
                </a:solidFill>
              </a:defRPr>
            </a:lvl2pPr>
            <a:lvl3pPr marL="4493544" indent="0" algn="ctr">
              <a:buNone/>
              <a:defRPr>
                <a:solidFill>
                  <a:schemeClr val="tx1">
                    <a:tint val="75000"/>
                  </a:schemeClr>
                </a:solidFill>
              </a:defRPr>
            </a:lvl3pPr>
            <a:lvl4pPr marL="6740317" indent="0" algn="ctr">
              <a:buNone/>
              <a:defRPr>
                <a:solidFill>
                  <a:schemeClr val="tx1">
                    <a:tint val="75000"/>
                  </a:schemeClr>
                </a:solidFill>
              </a:defRPr>
            </a:lvl4pPr>
            <a:lvl5pPr marL="8987089" indent="0" algn="ctr">
              <a:buNone/>
              <a:defRPr>
                <a:solidFill>
                  <a:schemeClr val="tx1">
                    <a:tint val="75000"/>
                  </a:schemeClr>
                </a:solidFill>
              </a:defRPr>
            </a:lvl5pPr>
            <a:lvl6pPr marL="11233861" indent="0" algn="ctr">
              <a:buNone/>
              <a:defRPr>
                <a:solidFill>
                  <a:schemeClr val="tx1">
                    <a:tint val="75000"/>
                  </a:schemeClr>
                </a:solidFill>
              </a:defRPr>
            </a:lvl6pPr>
            <a:lvl7pPr marL="13480633" indent="0" algn="ctr">
              <a:buNone/>
              <a:defRPr>
                <a:solidFill>
                  <a:schemeClr val="tx1">
                    <a:tint val="75000"/>
                  </a:schemeClr>
                </a:solidFill>
              </a:defRPr>
            </a:lvl7pPr>
            <a:lvl8pPr marL="15727406" indent="0" algn="ctr">
              <a:buNone/>
              <a:defRPr>
                <a:solidFill>
                  <a:schemeClr val="tx1">
                    <a:tint val="75000"/>
                  </a:schemeClr>
                </a:solidFill>
              </a:defRPr>
            </a:lvl8pPr>
            <a:lvl9pPr marL="179741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459489-E3AD-674A-ADAE-052D0953CF51}" type="datetimeFigureOut">
              <a:rPr lang="en-US" smtClean="0"/>
              <a:t>3/25/15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021D3A-1B26-E949-AB3E-67A12CE4A5B5}" type="slidenum">
              <a:rPr lang="en-US" smtClean="0"/>
              <a:t>‹#›</a:t>
            </a:fld>
            <a:endParaRPr lang="en-US" dirty="0"/>
          </a:p>
        </p:txBody>
      </p:sp>
    </p:spTree>
    <p:extLst>
      <p:ext uri="{BB962C8B-B14F-4D97-AF65-F5344CB8AC3E}">
        <p14:creationId xmlns:p14="http://schemas.microsoft.com/office/powerpoint/2010/main" val="1939282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59489-E3AD-674A-ADAE-052D0953CF51}" type="datetimeFigureOut">
              <a:rPr lang="en-US" smtClean="0"/>
              <a:t>3/25/15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021D3A-1B26-E949-AB3E-67A12CE4A5B5}" type="slidenum">
              <a:rPr lang="en-US" smtClean="0"/>
              <a:t>‹#›</a:t>
            </a:fld>
            <a:endParaRPr lang="en-US" dirty="0"/>
          </a:p>
        </p:txBody>
      </p:sp>
    </p:spTree>
    <p:extLst>
      <p:ext uri="{BB962C8B-B14F-4D97-AF65-F5344CB8AC3E}">
        <p14:creationId xmlns:p14="http://schemas.microsoft.com/office/powerpoint/2010/main" val="61198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91502"/>
            <a:ext cx="9875520" cy="296477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91502"/>
            <a:ext cx="28895040" cy="296477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59489-E3AD-674A-ADAE-052D0953CF51}" type="datetimeFigureOut">
              <a:rPr lang="en-US" smtClean="0"/>
              <a:t>3/25/15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021D3A-1B26-E949-AB3E-67A12CE4A5B5}" type="slidenum">
              <a:rPr lang="en-US" smtClean="0"/>
              <a:t>‹#›</a:t>
            </a:fld>
            <a:endParaRPr lang="en-US" dirty="0"/>
          </a:p>
        </p:txBody>
      </p:sp>
    </p:spTree>
    <p:extLst>
      <p:ext uri="{BB962C8B-B14F-4D97-AF65-F5344CB8AC3E}">
        <p14:creationId xmlns:p14="http://schemas.microsoft.com/office/powerpoint/2010/main" val="17919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59489-E3AD-674A-ADAE-052D0953CF51}" type="datetimeFigureOut">
              <a:rPr lang="en-US" smtClean="0"/>
              <a:t>3/25/15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021D3A-1B26-E949-AB3E-67A12CE4A5B5}" type="slidenum">
              <a:rPr lang="en-US" smtClean="0"/>
              <a:t>‹#›</a:t>
            </a:fld>
            <a:endParaRPr lang="en-US" dirty="0"/>
          </a:p>
        </p:txBody>
      </p:sp>
    </p:spTree>
    <p:extLst>
      <p:ext uri="{BB962C8B-B14F-4D97-AF65-F5344CB8AC3E}">
        <p14:creationId xmlns:p14="http://schemas.microsoft.com/office/powerpoint/2010/main" val="99246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2328296"/>
            <a:ext cx="37307520" cy="6901180"/>
          </a:xfrm>
        </p:spPr>
        <p:txBody>
          <a:bodyPr anchor="t"/>
          <a:lstStyle>
            <a:lvl1pPr algn="l">
              <a:defRPr sz="197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4727349"/>
            <a:ext cx="37307520" cy="7600947"/>
          </a:xfrm>
        </p:spPr>
        <p:txBody>
          <a:bodyPr anchor="b"/>
          <a:lstStyle>
            <a:lvl1pPr marL="0" indent="0">
              <a:buNone/>
              <a:defRPr sz="9800">
                <a:solidFill>
                  <a:schemeClr val="tx1">
                    <a:tint val="75000"/>
                  </a:schemeClr>
                </a:solidFill>
              </a:defRPr>
            </a:lvl1pPr>
            <a:lvl2pPr marL="2246772" indent="0">
              <a:buNone/>
              <a:defRPr sz="8800">
                <a:solidFill>
                  <a:schemeClr val="tx1">
                    <a:tint val="75000"/>
                  </a:schemeClr>
                </a:solidFill>
              </a:defRPr>
            </a:lvl2pPr>
            <a:lvl3pPr marL="4493544" indent="0">
              <a:buNone/>
              <a:defRPr sz="7900">
                <a:solidFill>
                  <a:schemeClr val="tx1">
                    <a:tint val="75000"/>
                  </a:schemeClr>
                </a:solidFill>
              </a:defRPr>
            </a:lvl3pPr>
            <a:lvl4pPr marL="6740317" indent="0">
              <a:buNone/>
              <a:defRPr sz="6900">
                <a:solidFill>
                  <a:schemeClr val="tx1">
                    <a:tint val="75000"/>
                  </a:schemeClr>
                </a:solidFill>
              </a:defRPr>
            </a:lvl4pPr>
            <a:lvl5pPr marL="8987089" indent="0">
              <a:buNone/>
              <a:defRPr sz="6900">
                <a:solidFill>
                  <a:schemeClr val="tx1">
                    <a:tint val="75000"/>
                  </a:schemeClr>
                </a:solidFill>
              </a:defRPr>
            </a:lvl5pPr>
            <a:lvl6pPr marL="11233861" indent="0">
              <a:buNone/>
              <a:defRPr sz="6900">
                <a:solidFill>
                  <a:schemeClr val="tx1">
                    <a:tint val="75000"/>
                  </a:schemeClr>
                </a:solidFill>
              </a:defRPr>
            </a:lvl6pPr>
            <a:lvl7pPr marL="13480633" indent="0">
              <a:buNone/>
              <a:defRPr sz="6900">
                <a:solidFill>
                  <a:schemeClr val="tx1">
                    <a:tint val="75000"/>
                  </a:schemeClr>
                </a:solidFill>
              </a:defRPr>
            </a:lvl7pPr>
            <a:lvl8pPr marL="15727406" indent="0">
              <a:buNone/>
              <a:defRPr sz="6900">
                <a:solidFill>
                  <a:schemeClr val="tx1">
                    <a:tint val="75000"/>
                  </a:schemeClr>
                </a:solidFill>
              </a:defRPr>
            </a:lvl8pPr>
            <a:lvl9pPr marL="17974178" indent="0">
              <a:buNone/>
              <a:defRPr sz="6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459489-E3AD-674A-ADAE-052D0953CF51}" type="datetimeFigureOut">
              <a:rPr lang="en-US" smtClean="0"/>
              <a:t>3/25/15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021D3A-1B26-E949-AB3E-67A12CE4A5B5}" type="slidenum">
              <a:rPr lang="en-US" smtClean="0"/>
              <a:t>‹#›</a:t>
            </a:fld>
            <a:endParaRPr lang="en-US" dirty="0"/>
          </a:p>
        </p:txBody>
      </p:sp>
    </p:spTree>
    <p:extLst>
      <p:ext uri="{BB962C8B-B14F-4D97-AF65-F5344CB8AC3E}">
        <p14:creationId xmlns:p14="http://schemas.microsoft.com/office/powerpoint/2010/main" val="3534703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8107682"/>
            <a:ext cx="19385280" cy="22931546"/>
          </a:xfrm>
        </p:spPr>
        <p:txBody>
          <a:bodyPr/>
          <a:lstStyle>
            <a:lvl1pPr>
              <a:defRPr sz="13800"/>
            </a:lvl1pPr>
            <a:lvl2pPr>
              <a:defRPr sz="11800"/>
            </a:lvl2pPr>
            <a:lvl3pPr>
              <a:defRPr sz="98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8107682"/>
            <a:ext cx="19385280" cy="22931546"/>
          </a:xfrm>
        </p:spPr>
        <p:txBody>
          <a:bodyPr/>
          <a:lstStyle>
            <a:lvl1pPr>
              <a:defRPr sz="13800"/>
            </a:lvl1pPr>
            <a:lvl2pPr>
              <a:defRPr sz="11800"/>
            </a:lvl2pPr>
            <a:lvl3pPr>
              <a:defRPr sz="98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459489-E3AD-674A-ADAE-052D0953CF51}" type="datetimeFigureOut">
              <a:rPr lang="en-US" smtClean="0"/>
              <a:t>3/25/15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021D3A-1B26-E949-AB3E-67A12CE4A5B5}" type="slidenum">
              <a:rPr lang="en-US" smtClean="0"/>
              <a:t>‹#›</a:t>
            </a:fld>
            <a:endParaRPr lang="en-US" dirty="0"/>
          </a:p>
        </p:txBody>
      </p:sp>
    </p:spTree>
    <p:extLst>
      <p:ext uri="{BB962C8B-B14F-4D97-AF65-F5344CB8AC3E}">
        <p14:creationId xmlns:p14="http://schemas.microsoft.com/office/powerpoint/2010/main" val="200460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777906"/>
            <a:ext cx="19392902" cy="3241461"/>
          </a:xfrm>
        </p:spPr>
        <p:txBody>
          <a:bodyPr anchor="b"/>
          <a:lstStyle>
            <a:lvl1pPr marL="0" indent="0">
              <a:buNone/>
              <a:defRPr sz="11800" b="1"/>
            </a:lvl1pPr>
            <a:lvl2pPr marL="2246772" indent="0">
              <a:buNone/>
              <a:defRPr sz="9800" b="1"/>
            </a:lvl2pPr>
            <a:lvl3pPr marL="4493544" indent="0">
              <a:buNone/>
              <a:defRPr sz="8800" b="1"/>
            </a:lvl3pPr>
            <a:lvl4pPr marL="6740317" indent="0">
              <a:buNone/>
              <a:defRPr sz="7900" b="1"/>
            </a:lvl4pPr>
            <a:lvl5pPr marL="8987089" indent="0">
              <a:buNone/>
              <a:defRPr sz="7900" b="1"/>
            </a:lvl5pPr>
            <a:lvl6pPr marL="11233861" indent="0">
              <a:buNone/>
              <a:defRPr sz="7900" b="1"/>
            </a:lvl6pPr>
            <a:lvl7pPr marL="13480633" indent="0">
              <a:buNone/>
              <a:defRPr sz="7900" b="1"/>
            </a:lvl7pPr>
            <a:lvl8pPr marL="15727406" indent="0">
              <a:buNone/>
              <a:defRPr sz="7900" b="1"/>
            </a:lvl8pPr>
            <a:lvl9pPr marL="17974178" indent="0">
              <a:buNone/>
              <a:defRPr sz="7900" b="1"/>
            </a:lvl9pPr>
          </a:lstStyle>
          <a:p>
            <a:pPr lvl="0"/>
            <a:r>
              <a:rPr lang="en-US" smtClean="0"/>
              <a:t>Click to edit Master text styles</a:t>
            </a:r>
          </a:p>
        </p:txBody>
      </p:sp>
      <p:sp>
        <p:nvSpPr>
          <p:cNvPr id="4" name="Content Placeholder 3"/>
          <p:cNvSpPr>
            <a:spLocks noGrp="1"/>
          </p:cNvSpPr>
          <p:nvPr>
            <p:ph sz="half" idx="2"/>
          </p:nvPr>
        </p:nvSpPr>
        <p:spPr>
          <a:xfrm>
            <a:off x="2194560" y="11019367"/>
            <a:ext cx="19392902" cy="20019859"/>
          </a:xfrm>
        </p:spPr>
        <p:txBody>
          <a:bodyPr/>
          <a:lstStyle>
            <a:lvl1pPr>
              <a:defRPr sz="11800"/>
            </a:lvl1pPr>
            <a:lvl2pPr>
              <a:defRPr sz="9800"/>
            </a:lvl2pPr>
            <a:lvl3pPr>
              <a:defRPr sz="8800"/>
            </a:lvl3pPr>
            <a:lvl4pPr>
              <a:defRPr sz="7900"/>
            </a:lvl4pPr>
            <a:lvl5pPr>
              <a:defRPr sz="7900"/>
            </a:lvl5pPr>
            <a:lvl6pPr>
              <a:defRPr sz="7900"/>
            </a:lvl6pPr>
            <a:lvl7pPr>
              <a:defRPr sz="7900"/>
            </a:lvl7pPr>
            <a:lvl8pPr>
              <a:defRPr sz="7900"/>
            </a:lvl8pPr>
            <a:lvl9pPr>
              <a:defRPr sz="7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777906"/>
            <a:ext cx="19400520" cy="3241461"/>
          </a:xfrm>
        </p:spPr>
        <p:txBody>
          <a:bodyPr anchor="b"/>
          <a:lstStyle>
            <a:lvl1pPr marL="0" indent="0">
              <a:buNone/>
              <a:defRPr sz="11800" b="1"/>
            </a:lvl1pPr>
            <a:lvl2pPr marL="2246772" indent="0">
              <a:buNone/>
              <a:defRPr sz="9800" b="1"/>
            </a:lvl2pPr>
            <a:lvl3pPr marL="4493544" indent="0">
              <a:buNone/>
              <a:defRPr sz="8800" b="1"/>
            </a:lvl3pPr>
            <a:lvl4pPr marL="6740317" indent="0">
              <a:buNone/>
              <a:defRPr sz="7900" b="1"/>
            </a:lvl4pPr>
            <a:lvl5pPr marL="8987089" indent="0">
              <a:buNone/>
              <a:defRPr sz="7900" b="1"/>
            </a:lvl5pPr>
            <a:lvl6pPr marL="11233861" indent="0">
              <a:buNone/>
              <a:defRPr sz="7900" b="1"/>
            </a:lvl6pPr>
            <a:lvl7pPr marL="13480633" indent="0">
              <a:buNone/>
              <a:defRPr sz="7900" b="1"/>
            </a:lvl7pPr>
            <a:lvl8pPr marL="15727406" indent="0">
              <a:buNone/>
              <a:defRPr sz="7900" b="1"/>
            </a:lvl8pPr>
            <a:lvl9pPr marL="17974178" indent="0">
              <a:buNone/>
              <a:defRPr sz="7900" b="1"/>
            </a:lvl9pPr>
          </a:lstStyle>
          <a:p>
            <a:pPr lvl="0"/>
            <a:r>
              <a:rPr lang="en-US" smtClean="0"/>
              <a:t>Click to edit Master text styles</a:t>
            </a:r>
          </a:p>
        </p:txBody>
      </p:sp>
      <p:sp>
        <p:nvSpPr>
          <p:cNvPr id="6" name="Content Placeholder 5"/>
          <p:cNvSpPr>
            <a:spLocks noGrp="1"/>
          </p:cNvSpPr>
          <p:nvPr>
            <p:ph sz="quarter" idx="4"/>
          </p:nvPr>
        </p:nvSpPr>
        <p:spPr>
          <a:xfrm>
            <a:off x="22296122" y="11019367"/>
            <a:ext cx="19400520" cy="20019859"/>
          </a:xfrm>
        </p:spPr>
        <p:txBody>
          <a:bodyPr/>
          <a:lstStyle>
            <a:lvl1pPr>
              <a:defRPr sz="11800"/>
            </a:lvl1pPr>
            <a:lvl2pPr>
              <a:defRPr sz="9800"/>
            </a:lvl2pPr>
            <a:lvl3pPr>
              <a:defRPr sz="8800"/>
            </a:lvl3pPr>
            <a:lvl4pPr>
              <a:defRPr sz="7900"/>
            </a:lvl4pPr>
            <a:lvl5pPr>
              <a:defRPr sz="7900"/>
            </a:lvl5pPr>
            <a:lvl6pPr>
              <a:defRPr sz="7900"/>
            </a:lvl6pPr>
            <a:lvl7pPr>
              <a:defRPr sz="7900"/>
            </a:lvl7pPr>
            <a:lvl8pPr>
              <a:defRPr sz="7900"/>
            </a:lvl8pPr>
            <a:lvl9pPr>
              <a:defRPr sz="7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459489-E3AD-674A-ADAE-052D0953CF51}" type="datetimeFigureOut">
              <a:rPr lang="en-US" smtClean="0"/>
              <a:t>3/25/15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021D3A-1B26-E949-AB3E-67A12CE4A5B5}" type="slidenum">
              <a:rPr lang="en-US" smtClean="0"/>
              <a:t>‹#›</a:t>
            </a:fld>
            <a:endParaRPr lang="en-US" dirty="0"/>
          </a:p>
        </p:txBody>
      </p:sp>
    </p:spTree>
    <p:extLst>
      <p:ext uri="{BB962C8B-B14F-4D97-AF65-F5344CB8AC3E}">
        <p14:creationId xmlns:p14="http://schemas.microsoft.com/office/powerpoint/2010/main" val="281096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459489-E3AD-674A-ADAE-052D0953CF51}" type="datetimeFigureOut">
              <a:rPr lang="en-US" smtClean="0"/>
              <a:t>3/25/15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021D3A-1B26-E949-AB3E-67A12CE4A5B5}" type="slidenum">
              <a:rPr lang="en-US" smtClean="0"/>
              <a:t>‹#›</a:t>
            </a:fld>
            <a:endParaRPr lang="en-US" dirty="0"/>
          </a:p>
        </p:txBody>
      </p:sp>
    </p:spTree>
    <p:extLst>
      <p:ext uri="{BB962C8B-B14F-4D97-AF65-F5344CB8AC3E}">
        <p14:creationId xmlns:p14="http://schemas.microsoft.com/office/powerpoint/2010/main" val="74377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59489-E3AD-674A-ADAE-052D0953CF51}" type="datetimeFigureOut">
              <a:rPr lang="en-US" smtClean="0"/>
              <a:t>3/25/15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021D3A-1B26-E949-AB3E-67A12CE4A5B5}" type="slidenum">
              <a:rPr lang="en-US" smtClean="0"/>
              <a:t>‹#›</a:t>
            </a:fld>
            <a:endParaRPr lang="en-US" dirty="0"/>
          </a:p>
        </p:txBody>
      </p:sp>
    </p:spTree>
    <p:extLst>
      <p:ext uri="{BB962C8B-B14F-4D97-AF65-F5344CB8AC3E}">
        <p14:creationId xmlns:p14="http://schemas.microsoft.com/office/powerpoint/2010/main" val="368695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83453"/>
            <a:ext cx="14439902" cy="5887720"/>
          </a:xfrm>
        </p:spPr>
        <p:txBody>
          <a:bodyPr anchor="b"/>
          <a:lstStyle>
            <a:lvl1pPr algn="l">
              <a:defRPr sz="9800" b="1"/>
            </a:lvl1pPr>
          </a:lstStyle>
          <a:p>
            <a:r>
              <a:rPr lang="en-US" smtClean="0"/>
              <a:t>Click to edit Master title style</a:t>
            </a:r>
            <a:endParaRPr lang="en-US"/>
          </a:p>
        </p:txBody>
      </p:sp>
      <p:sp>
        <p:nvSpPr>
          <p:cNvPr id="3" name="Content Placeholder 2"/>
          <p:cNvSpPr>
            <a:spLocks noGrp="1"/>
          </p:cNvSpPr>
          <p:nvPr>
            <p:ph idx="1"/>
          </p:nvPr>
        </p:nvSpPr>
        <p:spPr>
          <a:xfrm>
            <a:off x="17160240" y="1383456"/>
            <a:ext cx="24536400" cy="29655773"/>
          </a:xfrm>
        </p:spPr>
        <p:txBody>
          <a:bodyPr/>
          <a:lstStyle>
            <a:lvl1pPr>
              <a:defRPr sz="15700"/>
            </a:lvl1pPr>
            <a:lvl2pPr>
              <a:defRPr sz="138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7271176"/>
            <a:ext cx="14439902" cy="23768053"/>
          </a:xfrm>
        </p:spPr>
        <p:txBody>
          <a:bodyPr/>
          <a:lstStyle>
            <a:lvl1pPr marL="0" indent="0">
              <a:buNone/>
              <a:defRPr sz="6900"/>
            </a:lvl1pPr>
            <a:lvl2pPr marL="2246772" indent="0">
              <a:buNone/>
              <a:defRPr sz="5900"/>
            </a:lvl2pPr>
            <a:lvl3pPr marL="4493544" indent="0">
              <a:buNone/>
              <a:defRPr sz="4900"/>
            </a:lvl3pPr>
            <a:lvl4pPr marL="6740317" indent="0">
              <a:buNone/>
              <a:defRPr sz="4400"/>
            </a:lvl4pPr>
            <a:lvl5pPr marL="8987089" indent="0">
              <a:buNone/>
              <a:defRPr sz="4400"/>
            </a:lvl5pPr>
            <a:lvl6pPr marL="11233861" indent="0">
              <a:buNone/>
              <a:defRPr sz="4400"/>
            </a:lvl6pPr>
            <a:lvl7pPr marL="13480633" indent="0">
              <a:buNone/>
              <a:defRPr sz="4400"/>
            </a:lvl7pPr>
            <a:lvl8pPr marL="15727406" indent="0">
              <a:buNone/>
              <a:defRPr sz="4400"/>
            </a:lvl8pPr>
            <a:lvl9pPr marL="17974178"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59489-E3AD-674A-ADAE-052D0953CF51}" type="datetimeFigureOut">
              <a:rPr lang="en-US" smtClean="0"/>
              <a:t>3/25/15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021D3A-1B26-E949-AB3E-67A12CE4A5B5}" type="slidenum">
              <a:rPr lang="en-US" smtClean="0"/>
              <a:t>‹#›</a:t>
            </a:fld>
            <a:endParaRPr lang="en-US" dirty="0"/>
          </a:p>
        </p:txBody>
      </p:sp>
    </p:spTree>
    <p:extLst>
      <p:ext uri="{BB962C8B-B14F-4D97-AF65-F5344CB8AC3E}">
        <p14:creationId xmlns:p14="http://schemas.microsoft.com/office/powerpoint/2010/main" val="2257346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4323040"/>
            <a:ext cx="26334720" cy="2871473"/>
          </a:xfrm>
        </p:spPr>
        <p:txBody>
          <a:bodyPr anchor="b"/>
          <a:lstStyle>
            <a:lvl1pPr algn="l">
              <a:defRPr sz="9800" b="1"/>
            </a:lvl1pPr>
          </a:lstStyle>
          <a:p>
            <a:r>
              <a:rPr lang="en-US" smtClean="0"/>
              <a:t>Click to edit Master title style</a:t>
            </a:r>
            <a:endParaRPr lang="en-US"/>
          </a:p>
        </p:txBody>
      </p:sp>
      <p:sp>
        <p:nvSpPr>
          <p:cNvPr id="3" name="Picture Placeholder 2"/>
          <p:cNvSpPr>
            <a:spLocks noGrp="1"/>
          </p:cNvSpPr>
          <p:nvPr>
            <p:ph type="pic" idx="1"/>
          </p:nvPr>
        </p:nvSpPr>
        <p:spPr>
          <a:xfrm>
            <a:off x="8602982" y="3104727"/>
            <a:ext cx="26334720" cy="20848320"/>
          </a:xfrm>
        </p:spPr>
        <p:txBody>
          <a:bodyPr/>
          <a:lstStyle>
            <a:lvl1pPr marL="0" indent="0">
              <a:buNone/>
              <a:defRPr sz="15700"/>
            </a:lvl1pPr>
            <a:lvl2pPr marL="2246772" indent="0">
              <a:buNone/>
              <a:defRPr sz="13800"/>
            </a:lvl2pPr>
            <a:lvl3pPr marL="4493544" indent="0">
              <a:buNone/>
              <a:defRPr sz="11800"/>
            </a:lvl3pPr>
            <a:lvl4pPr marL="6740317" indent="0">
              <a:buNone/>
              <a:defRPr sz="9800"/>
            </a:lvl4pPr>
            <a:lvl5pPr marL="8987089" indent="0">
              <a:buNone/>
              <a:defRPr sz="9800"/>
            </a:lvl5pPr>
            <a:lvl6pPr marL="11233861" indent="0">
              <a:buNone/>
              <a:defRPr sz="9800"/>
            </a:lvl6pPr>
            <a:lvl7pPr marL="13480633" indent="0">
              <a:buNone/>
              <a:defRPr sz="9800"/>
            </a:lvl7pPr>
            <a:lvl8pPr marL="15727406" indent="0">
              <a:buNone/>
              <a:defRPr sz="9800"/>
            </a:lvl8pPr>
            <a:lvl9pPr marL="17974178" indent="0">
              <a:buNone/>
              <a:defRPr sz="9800"/>
            </a:lvl9pPr>
          </a:lstStyle>
          <a:p>
            <a:endParaRPr lang="en-US" dirty="0"/>
          </a:p>
        </p:txBody>
      </p:sp>
      <p:sp>
        <p:nvSpPr>
          <p:cNvPr id="4" name="Text Placeholder 3"/>
          <p:cNvSpPr>
            <a:spLocks noGrp="1"/>
          </p:cNvSpPr>
          <p:nvPr>
            <p:ph type="body" sz="half" idx="2"/>
          </p:nvPr>
        </p:nvSpPr>
        <p:spPr>
          <a:xfrm>
            <a:off x="8602982" y="27194513"/>
            <a:ext cx="26334720" cy="4077967"/>
          </a:xfrm>
        </p:spPr>
        <p:txBody>
          <a:bodyPr/>
          <a:lstStyle>
            <a:lvl1pPr marL="0" indent="0">
              <a:buNone/>
              <a:defRPr sz="6900"/>
            </a:lvl1pPr>
            <a:lvl2pPr marL="2246772" indent="0">
              <a:buNone/>
              <a:defRPr sz="5900"/>
            </a:lvl2pPr>
            <a:lvl3pPr marL="4493544" indent="0">
              <a:buNone/>
              <a:defRPr sz="4900"/>
            </a:lvl3pPr>
            <a:lvl4pPr marL="6740317" indent="0">
              <a:buNone/>
              <a:defRPr sz="4400"/>
            </a:lvl4pPr>
            <a:lvl5pPr marL="8987089" indent="0">
              <a:buNone/>
              <a:defRPr sz="4400"/>
            </a:lvl5pPr>
            <a:lvl6pPr marL="11233861" indent="0">
              <a:buNone/>
              <a:defRPr sz="4400"/>
            </a:lvl6pPr>
            <a:lvl7pPr marL="13480633" indent="0">
              <a:buNone/>
              <a:defRPr sz="4400"/>
            </a:lvl7pPr>
            <a:lvl8pPr marL="15727406" indent="0">
              <a:buNone/>
              <a:defRPr sz="4400"/>
            </a:lvl8pPr>
            <a:lvl9pPr marL="17974178"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59489-E3AD-674A-ADAE-052D0953CF51}" type="datetimeFigureOut">
              <a:rPr lang="en-US" smtClean="0"/>
              <a:t>3/25/15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021D3A-1B26-E949-AB3E-67A12CE4A5B5}" type="slidenum">
              <a:rPr lang="en-US" smtClean="0"/>
              <a:t>‹#›</a:t>
            </a:fld>
            <a:endParaRPr lang="en-US" dirty="0"/>
          </a:p>
        </p:txBody>
      </p:sp>
    </p:spTree>
    <p:extLst>
      <p:ext uri="{BB962C8B-B14F-4D97-AF65-F5344CB8AC3E}">
        <p14:creationId xmlns:p14="http://schemas.microsoft.com/office/powerpoint/2010/main" val="11988489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91499"/>
            <a:ext cx="39502080" cy="5791200"/>
          </a:xfrm>
          <a:prstGeom prst="rect">
            <a:avLst/>
          </a:prstGeom>
        </p:spPr>
        <p:txBody>
          <a:bodyPr vert="horz" lIns="449354" tIns="224677" rIns="449354" bIns="22467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8107682"/>
            <a:ext cx="39502080" cy="22931546"/>
          </a:xfrm>
          <a:prstGeom prst="rect">
            <a:avLst/>
          </a:prstGeom>
        </p:spPr>
        <p:txBody>
          <a:bodyPr vert="horz" lIns="449354" tIns="224677" rIns="449354" bIns="2246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2205509"/>
            <a:ext cx="10241280" cy="1849967"/>
          </a:xfrm>
          <a:prstGeom prst="rect">
            <a:avLst/>
          </a:prstGeom>
        </p:spPr>
        <p:txBody>
          <a:bodyPr vert="horz" lIns="449354" tIns="224677" rIns="449354" bIns="224677" rtlCol="0" anchor="ctr"/>
          <a:lstStyle>
            <a:lvl1pPr algn="l">
              <a:defRPr sz="5900">
                <a:solidFill>
                  <a:schemeClr val="tx1">
                    <a:tint val="75000"/>
                  </a:schemeClr>
                </a:solidFill>
              </a:defRPr>
            </a:lvl1pPr>
          </a:lstStyle>
          <a:p>
            <a:fld id="{50459489-E3AD-674A-ADAE-052D0953CF51}" type="datetimeFigureOut">
              <a:rPr lang="en-US" smtClean="0"/>
              <a:t>3/25/15</a:t>
            </a:fld>
            <a:endParaRPr lang="en-US" dirty="0"/>
          </a:p>
        </p:txBody>
      </p:sp>
      <p:sp>
        <p:nvSpPr>
          <p:cNvPr id="5" name="Footer Placeholder 4"/>
          <p:cNvSpPr>
            <a:spLocks noGrp="1"/>
          </p:cNvSpPr>
          <p:nvPr>
            <p:ph type="ftr" sz="quarter" idx="3"/>
          </p:nvPr>
        </p:nvSpPr>
        <p:spPr>
          <a:xfrm>
            <a:off x="14996160" y="32205509"/>
            <a:ext cx="13898880" cy="1849967"/>
          </a:xfrm>
          <a:prstGeom prst="rect">
            <a:avLst/>
          </a:prstGeom>
        </p:spPr>
        <p:txBody>
          <a:bodyPr vert="horz" lIns="449354" tIns="224677" rIns="449354" bIns="224677" rtlCol="0" anchor="ctr"/>
          <a:lstStyle>
            <a:lvl1pPr algn="ctr">
              <a:defRPr sz="5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2205509"/>
            <a:ext cx="10241280" cy="1849967"/>
          </a:xfrm>
          <a:prstGeom prst="rect">
            <a:avLst/>
          </a:prstGeom>
        </p:spPr>
        <p:txBody>
          <a:bodyPr vert="horz" lIns="449354" tIns="224677" rIns="449354" bIns="224677" rtlCol="0" anchor="ctr"/>
          <a:lstStyle>
            <a:lvl1pPr algn="r">
              <a:defRPr sz="5900">
                <a:solidFill>
                  <a:schemeClr val="tx1">
                    <a:tint val="75000"/>
                  </a:schemeClr>
                </a:solidFill>
              </a:defRPr>
            </a:lvl1pPr>
          </a:lstStyle>
          <a:p>
            <a:fld id="{86021D3A-1B26-E949-AB3E-67A12CE4A5B5}" type="slidenum">
              <a:rPr lang="en-US" smtClean="0"/>
              <a:t>‹#›</a:t>
            </a:fld>
            <a:endParaRPr lang="en-US" dirty="0"/>
          </a:p>
        </p:txBody>
      </p:sp>
    </p:spTree>
    <p:extLst>
      <p:ext uri="{BB962C8B-B14F-4D97-AF65-F5344CB8AC3E}">
        <p14:creationId xmlns:p14="http://schemas.microsoft.com/office/powerpoint/2010/main" val="362866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246772" rtl="0" eaLnBrk="1" latinLnBrk="0" hangingPunct="1">
        <a:spcBef>
          <a:spcPct val="0"/>
        </a:spcBef>
        <a:buNone/>
        <a:defRPr sz="21600" kern="1200">
          <a:solidFill>
            <a:schemeClr val="tx1"/>
          </a:solidFill>
          <a:latin typeface="+mj-lt"/>
          <a:ea typeface="+mj-ea"/>
          <a:cs typeface="+mj-cs"/>
        </a:defRPr>
      </a:lvl1pPr>
    </p:titleStyle>
    <p:bodyStyle>
      <a:lvl1pPr marL="1685079" indent="-1685079" algn="l" defTabSz="2246772" rtl="0" eaLnBrk="1" latinLnBrk="0" hangingPunct="1">
        <a:spcBef>
          <a:spcPct val="20000"/>
        </a:spcBef>
        <a:buFont typeface="Arial"/>
        <a:buChar char="•"/>
        <a:defRPr sz="15700" kern="1200">
          <a:solidFill>
            <a:schemeClr val="tx1"/>
          </a:solidFill>
          <a:latin typeface="+mn-lt"/>
          <a:ea typeface="+mn-ea"/>
          <a:cs typeface="+mn-cs"/>
        </a:defRPr>
      </a:lvl1pPr>
      <a:lvl2pPr marL="3651005" indent="-1404233" algn="l" defTabSz="2246772" rtl="0" eaLnBrk="1" latinLnBrk="0" hangingPunct="1">
        <a:spcBef>
          <a:spcPct val="20000"/>
        </a:spcBef>
        <a:buFont typeface="Arial"/>
        <a:buChar char="–"/>
        <a:defRPr sz="13800" kern="1200">
          <a:solidFill>
            <a:schemeClr val="tx1"/>
          </a:solidFill>
          <a:latin typeface="+mn-lt"/>
          <a:ea typeface="+mn-ea"/>
          <a:cs typeface="+mn-cs"/>
        </a:defRPr>
      </a:lvl2pPr>
      <a:lvl3pPr marL="5616931" indent="-1123386" algn="l" defTabSz="2246772" rtl="0" eaLnBrk="1" latinLnBrk="0" hangingPunct="1">
        <a:spcBef>
          <a:spcPct val="20000"/>
        </a:spcBef>
        <a:buFont typeface="Arial"/>
        <a:buChar char="•"/>
        <a:defRPr sz="11800" kern="1200">
          <a:solidFill>
            <a:schemeClr val="tx1"/>
          </a:solidFill>
          <a:latin typeface="+mn-lt"/>
          <a:ea typeface="+mn-ea"/>
          <a:cs typeface="+mn-cs"/>
        </a:defRPr>
      </a:lvl3pPr>
      <a:lvl4pPr marL="7863703" indent="-1123386" algn="l" defTabSz="2246772" rtl="0" eaLnBrk="1" latinLnBrk="0" hangingPunct="1">
        <a:spcBef>
          <a:spcPct val="20000"/>
        </a:spcBef>
        <a:buFont typeface="Arial"/>
        <a:buChar char="–"/>
        <a:defRPr sz="9800" kern="1200">
          <a:solidFill>
            <a:schemeClr val="tx1"/>
          </a:solidFill>
          <a:latin typeface="+mn-lt"/>
          <a:ea typeface="+mn-ea"/>
          <a:cs typeface="+mn-cs"/>
        </a:defRPr>
      </a:lvl4pPr>
      <a:lvl5pPr marL="10110475" indent="-1123386" algn="l" defTabSz="2246772" rtl="0" eaLnBrk="1" latinLnBrk="0" hangingPunct="1">
        <a:spcBef>
          <a:spcPct val="20000"/>
        </a:spcBef>
        <a:buFont typeface="Arial"/>
        <a:buChar char="»"/>
        <a:defRPr sz="9800" kern="1200">
          <a:solidFill>
            <a:schemeClr val="tx1"/>
          </a:solidFill>
          <a:latin typeface="+mn-lt"/>
          <a:ea typeface="+mn-ea"/>
          <a:cs typeface="+mn-cs"/>
        </a:defRPr>
      </a:lvl5pPr>
      <a:lvl6pPr marL="12357247" indent="-1123386" algn="l" defTabSz="2246772" rtl="0" eaLnBrk="1" latinLnBrk="0" hangingPunct="1">
        <a:spcBef>
          <a:spcPct val="20000"/>
        </a:spcBef>
        <a:buFont typeface="Arial"/>
        <a:buChar char="•"/>
        <a:defRPr sz="9800" kern="1200">
          <a:solidFill>
            <a:schemeClr val="tx1"/>
          </a:solidFill>
          <a:latin typeface="+mn-lt"/>
          <a:ea typeface="+mn-ea"/>
          <a:cs typeface="+mn-cs"/>
        </a:defRPr>
      </a:lvl6pPr>
      <a:lvl7pPr marL="14604020" indent="-1123386" algn="l" defTabSz="2246772" rtl="0" eaLnBrk="1" latinLnBrk="0" hangingPunct="1">
        <a:spcBef>
          <a:spcPct val="20000"/>
        </a:spcBef>
        <a:buFont typeface="Arial"/>
        <a:buChar char="•"/>
        <a:defRPr sz="9800" kern="1200">
          <a:solidFill>
            <a:schemeClr val="tx1"/>
          </a:solidFill>
          <a:latin typeface="+mn-lt"/>
          <a:ea typeface="+mn-ea"/>
          <a:cs typeface="+mn-cs"/>
        </a:defRPr>
      </a:lvl7pPr>
      <a:lvl8pPr marL="16850792" indent="-1123386" algn="l" defTabSz="2246772" rtl="0" eaLnBrk="1" latinLnBrk="0" hangingPunct="1">
        <a:spcBef>
          <a:spcPct val="20000"/>
        </a:spcBef>
        <a:buFont typeface="Arial"/>
        <a:buChar char="•"/>
        <a:defRPr sz="9800" kern="1200">
          <a:solidFill>
            <a:schemeClr val="tx1"/>
          </a:solidFill>
          <a:latin typeface="+mn-lt"/>
          <a:ea typeface="+mn-ea"/>
          <a:cs typeface="+mn-cs"/>
        </a:defRPr>
      </a:lvl8pPr>
      <a:lvl9pPr marL="19097564" indent="-1123386" algn="l" defTabSz="2246772" rtl="0" eaLnBrk="1" latinLnBrk="0" hangingPunct="1">
        <a:spcBef>
          <a:spcPct val="20000"/>
        </a:spcBef>
        <a:buFont typeface="Arial"/>
        <a:buChar char="•"/>
        <a:defRPr sz="9800" kern="1200">
          <a:solidFill>
            <a:schemeClr val="tx1"/>
          </a:solidFill>
          <a:latin typeface="+mn-lt"/>
          <a:ea typeface="+mn-ea"/>
          <a:cs typeface="+mn-cs"/>
        </a:defRPr>
      </a:lvl9pPr>
    </p:bodyStyle>
    <p:otherStyle>
      <a:defPPr>
        <a:defRPr lang="en-US"/>
      </a:defPPr>
      <a:lvl1pPr marL="0" algn="l" defTabSz="2246772" rtl="0" eaLnBrk="1" latinLnBrk="0" hangingPunct="1">
        <a:defRPr sz="8800" kern="1200">
          <a:solidFill>
            <a:schemeClr val="tx1"/>
          </a:solidFill>
          <a:latin typeface="+mn-lt"/>
          <a:ea typeface="+mn-ea"/>
          <a:cs typeface="+mn-cs"/>
        </a:defRPr>
      </a:lvl1pPr>
      <a:lvl2pPr marL="2246772" algn="l" defTabSz="2246772" rtl="0" eaLnBrk="1" latinLnBrk="0" hangingPunct="1">
        <a:defRPr sz="8800" kern="1200">
          <a:solidFill>
            <a:schemeClr val="tx1"/>
          </a:solidFill>
          <a:latin typeface="+mn-lt"/>
          <a:ea typeface="+mn-ea"/>
          <a:cs typeface="+mn-cs"/>
        </a:defRPr>
      </a:lvl2pPr>
      <a:lvl3pPr marL="4493544" algn="l" defTabSz="2246772" rtl="0" eaLnBrk="1" latinLnBrk="0" hangingPunct="1">
        <a:defRPr sz="8800" kern="1200">
          <a:solidFill>
            <a:schemeClr val="tx1"/>
          </a:solidFill>
          <a:latin typeface="+mn-lt"/>
          <a:ea typeface="+mn-ea"/>
          <a:cs typeface="+mn-cs"/>
        </a:defRPr>
      </a:lvl3pPr>
      <a:lvl4pPr marL="6740317" algn="l" defTabSz="2246772" rtl="0" eaLnBrk="1" latinLnBrk="0" hangingPunct="1">
        <a:defRPr sz="8800" kern="1200">
          <a:solidFill>
            <a:schemeClr val="tx1"/>
          </a:solidFill>
          <a:latin typeface="+mn-lt"/>
          <a:ea typeface="+mn-ea"/>
          <a:cs typeface="+mn-cs"/>
        </a:defRPr>
      </a:lvl4pPr>
      <a:lvl5pPr marL="8987089" algn="l" defTabSz="2246772" rtl="0" eaLnBrk="1" latinLnBrk="0" hangingPunct="1">
        <a:defRPr sz="8800" kern="1200">
          <a:solidFill>
            <a:schemeClr val="tx1"/>
          </a:solidFill>
          <a:latin typeface="+mn-lt"/>
          <a:ea typeface="+mn-ea"/>
          <a:cs typeface="+mn-cs"/>
        </a:defRPr>
      </a:lvl5pPr>
      <a:lvl6pPr marL="11233861" algn="l" defTabSz="2246772" rtl="0" eaLnBrk="1" latinLnBrk="0" hangingPunct="1">
        <a:defRPr sz="8800" kern="1200">
          <a:solidFill>
            <a:schemeClr val="tx1"/>
          </a:solidFill>
          <a:latin typeface="+mn-lt"/>
          <a:ea typeface="+mn-ea"/>
          <a:cs typeface="+mn-cs"/>
        </a:defRPr>
      </a:lvl6pPr>
      <a:lvl7pPr marL="13480633" algn="l" defTabSz="2246772" rtl="0" eaLnBrk="1" latinLnBrk="0" hangingPunct="1">
        <a:defRPr sz="8800" kern="1200">
          <a:solidFill>
            <a:schemeClr val="tx1"/>
          </a:solidFill>
          <a:latin typeface="+mn-lt"/>
          <a:ea typeface="+mn-ea"/>
          <a:cs typeface="+mn-cs"/>
        </a:defRPr>
      </a:lvl7pPr>
      <a:lvl8pPr marL="15727406" algn="l" defTabSz="2246772" rtl="0" eaLnBrk="1" latinLnBrk="0" hangingPunct="1">
        <a:defRPr sz="8800" kern="1200">
          <a:solidFill>
            <a:schemeClr val="tx1"/>
          </a:solidFill>
          <a:latin typeface="+mn-lt"/>
          <a:ea typeface="+mn-ea"/>
          <a:cs typeface="+mn-cs"/>
        </a:defRPr>
      </a:lvl8pPr>
      <a:lvl9pPr marL="17974178" algn="l" defTabSz="2246772"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png"/><Relationship Id="rId7" Type="http://schemas.openxmlformats.org/officeDocument/2006/relationships/chart" Target="../charts/chart1.xml"/><Relationship Id="rId8" Type="http://schemas.openxmlformats.org/officeDocument/2006/relationships/image" Target="../media/image5.tiff"/><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DPalacios_Fundacion Keto_Light Hawk_Febrero 2009161 copy.jpg"/>
          <p:cNvPicPr>
            <a:picLocks noChangeAspect="1"/>
          </p:cNvPicPr>
          <p:nvPr/>
        </p:nvPicPr>
        <p:blipFill rotWithShape="1">
          <a:blip r:embed="rId3">
            <a:alphaModFix amt="60000"/>
            <a:extLst>
              <a:ext uri="{28A0092B-C50C-407E-A947-70E740481C1C}">
                <a14:useLocalDpi xmlns:a14="http://schemas.microsoft.com/office/drawing/2010/main" val="0"/>
              </a:ext>
            </a:extLst>
          </a:blip>
          <a:srcRect b="11731"/>
          <a:stretch/>
        </p:blipFill>
        <p:spPr>
          <a:xfrm>
            <a:off x="0" y="0"/>
            <a:ext cx="43866568" cy="12375419"/>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772" y="15228639"/>
            <a:ext cx="8029575" cy="689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43878" y="318928"/>
            <a:ext cx="38328135" cy="4154983"/>
          </a:xfrm>
          <a:prstGeom prst="rect">
            <a:avLst/>
          </a:prstGeom>
          <a:noFill/>
        </p:spPr>
        <p:txBody>
          <a:bodyPr wrap="square" rtlCol="0">
            <a:spAutoFit/>
          </a:bodyPr>
          <a:lstStyle/>
          <a:p>
            <a:pPr algn="ctr"/>
            <a:r>
              <a:rPr lang="en-US" b="1" dirty="0">
                <a:latin typeface="Avenir Book"/>
                <a:cs typeface="Avenir Book"/>
              </a:rPr>
              <a:t>The effect of changing ambient noise levels on the whistle acoustic structure of dolphins in Bocas del Toro, Panama.</a:t>
            </a:r>
          </a:p>
          <a:p>
            <a:pPr algn="ctr"/>
            <a:endParaRPr lang="en-US" dirty="0"/>
          </a:p>
        </p:txBody>
      </p:sp>
      <p:sp>
        <p:nvSpPr>
          <p:cNvPr id="6" name="Rectangle 5"/>
          <p:cNvSpPr/>
          <p:nvPr/>
        </p:nvSpPr>
        <p:spPr>
          <a:xfrm>
            <a:off x="12473601" y="3412082"/>
            <a:ext cx="21945600" cy="2308324"/>
          </a:xfrm>
          <a:prstGeom prst="rect">
            <a:avLst/>
          </a:prstGeom>
        </p:spPr>
        <p:txBody>
          <a:bodyPr>
            <a:spAutoFit/>
          </a:bodyPr>
          <a:lstStyle/>
          <a:p>
            <a:pPr algn="ctr"/>
            <a:r>
              <a:rPr lang="en-US" sz="4800" dirty="0" smtClean="0">
                <a:latin typeface="Avenir Book"/>
                <a:cs typeface="Avenir Book"/>
              </a:rPr>
              <a:t>Laura </a:t>
            </a:r>
            <a:r>
              <a:rPr lang="en-US" sz="4800" dirty="0">
                <a:latin typeface="Avenir Book"/>
                <a:cs typeface="Avenir Book"/>
              </a:rPr>
              <a:t>J. May-Collado</a:t>
            </a:r>
            <a:r>
              <a:rPr lang="en-US" sz="4800" baseline="30000" dirty="0">
                <a:latin typeface="Avenir Book"/>
                <a:cs typeface="Avenir Book"/>
              </a:rPr>
              <a:t>1</a:t>
            </a:r>
            <a:r>
              <a:rPr lang="en-US" sz="4800" dirty="0">
                <a:latin typeface="Avenir Book"/>
                <a:cs typeface="Avenir Book"/>
              </a:rPr>
              <a:t> and </a:t>
            </a:r>
            <a:r>
              <a:rPr lang="en-US" sz="4800" dirty="0" smtClean="0">
                <a:latin typeface="Avenir Book"/>
                <a:cs typeface="Avenir Book"/>
              </a:rPr>
              <a:t>Douglas </a:t>
            </a:r>
            <a:r>
              <a:rPr lang="en-US" sz="4800" dirty="0">
                <a:latin typeface="Avenir Book"/>
                <a:cs typeface="Avenir Book"/>
              </a:rPr>
              <a:t>Wartzok</a:t>
            </a:r>
            <a:r>
              <a:rPr lang="en-US" sz="4800" baseline="30000" dirty="0">
                <a:latin typeface="Avenir Book"/>
                <a:cs typeface="Avenir Book"/>
              </a:rPr>
              <a:t>2</a:t>
            </a:r>
            <a:endParaRPr lang="en-US" sz="4800" dirty="0">
              <a:latin typeface="Avenir Book"/>
              <a:cs typeface="Avenir Book"/>
            </a:endParaRPr>
          </a:p>
          <a:p>
            <a:pPr algn="ctr"/>
            <a:r>
              <a:rPr lang="en-US" sz="4800" baseline="30000" dirty="0">
                <a:latin typeface="Avenir Book"/>
                <a:cs typeface="Avenir Book"/>
              </a:rPr>
              <a:t>1</a:t>
            </a:r>
            <a:r>
              <a:rPr lang="en-US" sz="4800" dirty="0">
                <a:latin typeface="Avenir Book"/>
                <a:cs typeface="Avenir Book"/>
              </a:rPr>
              <a:t>Biology Department, University of Vermont, VT, USA</a:t>
            </a:r>
          </a:p>
          <a:p>
            <a:pPr algn="ctr"/>
            <a:r>
              <a:rPr lang="en-US" sz="4800" baseline="30000" dirty="0">
                <a:latin typeface="Avenir Book"/>
                <a:cs typeface="Avenir Book"/>
              </a:rPr>
              <a:t>2</a:t>
            </a:r>
            <a:r>
              <a:rPr lang="en-US" sz="4800" dirty="0">
                <a:latin typeface="Avenir Book"/>
                <a:cs typeface="Avenir Book"/>
              </a:rPr>
              <a:t>Department of Biological Sciences, Florida International University, FL, USA</a:t>
            </a:r>
          </a:p>
        </p:txBody>
      </p:sp>
      <p:sp>
        <p:nvSpPr>
          <p:cNvPr id="7" name="Rectangle 6"/>
          <p:cNvSpPr/>
          <p:nvPr/>
        </p:nvSpPr>
        <p:spPr>
          <a:xfrm>
            <a:off x="2370621" y="6127555"/>
            <a:ext cx="38836135" cy="5632311"/>
          </a:xfrm>
          <a:prstGeom prst="rect">
            <a:avLst/>
          </a:prstGeom>
        </p:spPr>
        <p:txBody>
          <a:bodyPr wrap="square">
            <a:spAutoFit/>
          </a:bodyPr>
          <a:lstStyle/>
          <a:p>
            <a:pPr algn="just"/>
            <a:r>
              <a:rPr lang="en-US" sz="4000" b="1" dirty="0">
                <a:latin typeface="Avenir Book"/>
                <a:cs typeface="Avenir Book"/>
              </a:rPr>
              <a:t>The resident population of bottlenose dolphins in Bocas </a:t>
            </a:r>
            <a:r>
              <a:rPr lang="en-US" sz="4000" b="1" dirty="0" smtClean="0">
                <a:latin typeface="Avenir Book"/>
                <a:cs typeface="Avenir Book"/>
              </a:rPr>
              <a:t>del Toro </a:t>
            </a:r>
            <a:r>
              <a:rPr lang="en-US" sz="4000" b="1" dirty="0">
                <a:latin typeface="Avenir Book"/>
                <a:cs typeface="Avenir Book"/>
              </a:rPr>
              <a:t>sustains the largest dolphin watching industry in Panama. Our previous work </a:t>
            </a:r>
            <a:r>
              <a:rPr lang="en-US" sz="4000" b="1" dirty="0" smtClean="0">
                <a:latin typeface="Avenir Book"/>
                <a:cs typeface="Avenir Book"/>
              </a:rPr>
              <a:t>has shown that </a:t>
            </a:r>
            <a:r>
              <a:rPr lang="en-US" sz="4000" b="1" dirty="0">
                <a:latin typeface="Avenir Book"/>
                <a:cs typeface="Avenir Book"/>
              </a:rPr>
              <a:t>these dolphins respond to boat presence by increasing whistle duration and lowering their minimum frequency. The usual assumption is that the noise associated with dolphin-watching boats is </a:t>
            </a:r>
            <a:r>
              <a:rPr lang="en-US" sz="4000" b="1" dirty="0" smtClean="0">
                <a:latin typeface="Avenir Book"/>
                <a:cs typeface="Avenir Book"/>
              </a:rPr>
              <a:t>responsible </a:t>
            </a:r>
            <a:r>
              <a:rPr lang="en-US" sz="4000" b="1" dirty="0">
                <a:latin typeface="Avenir Book"/>
                <a:cs typeface="Avenir Book"/>
              </a:rPr>
              <a:t>for the change in whistle parameters. Here we evaluate the effect of noise levels on whistles acoustic structure by measuring ambient noise levels and whistle standard parameters from multiple years and under various boat </a:t>
            </a:r>
            <a:r>
              <a:rPr lang="en-US" sz="4000" b="1" dirty="0" smtClean="0">
                <a:latin typeface="Avenir Book"/>
                <a:cs typeface="Avenir Book"/>
              </a:rPr>
              <a:t>interactions. Overall</a:t>
            </a:r>
            <a:r>
              <a:rPr lang="en-US" sz="4000" b="1" dirty="0">
                <a:latin typeface="Avenir Book"/>
                <a:cs typeface="Avenir Book"/>
              </a:rPr>
              <a:t>, noise levels were higher </a:t>
            </a:r>
            <a:r>
              <a:rPr lang="en-US" sz="4000" b="1" dirty="0" smtClean="0">
                <a:latin typeface="Avenir Book"/>
                <a:cs typeface="Avenir Book"/>
              </a:rPr>
              <a:t>as the number of dolphin watching boats increased, </a:t>
            </a:r>
            <a:r>
              <a:rPr lang="en-US" sz="4000" b="1" dirty="0">
                <a:latin typeface="Avenir Book"/>
                <a:cs typeface="Avenir Book"/>
              </a:rPr>
              <a:t>however, there is significant variation </a:t>
            </a:r>
            <a:r>
              <a:rPr lang="en-US" sz="4000" b="1" dirty="0" smtClean="0">
                <a:latin typeface="Avenir Book"/>
                <a:cs typeface="Avenir Book"/>
              </a:rPr>
              <a:t>in dolphin whistle parameters across </a:t>
            </a:r>
            <a:r>
              <a:rPr lang="en-US" sz="4000" b="1" dirty="0">
                <a:latin typeface="Avenir Book"/>
                <a:cs typeface="Avenir Book"/>
              </a:rPr>
              <a:t>years. Our results indicate that </a:t>
            </a:r>
            <a:r>
              <a:rPr lang="en-US" sz="4000" b="1" dirty="0" smtClean="0">
                <a:latin typeface="Avenir Book"/>
                <a:cs typeface="Avenir Book"/>
              </a:rPr>
              <a:t>ending frequency was significantly lower in the presence of more than six boats and that 8% of the variation in whistles minimum  frequency is explained by the interaction between noise level and year. In contrast variations in ending frequency, peak frequency, and duration show significant variation by year alone. </a:t>
            </a:r>
            <a:r>
              <a:rPr lang="en-US" sz="4000" b="1" dirty="0">
                <a:latin typeface="Avenir Book"/>
                <a:cs typeface="Avenir Book"/>
              </a:rPr>
              <a:t>These results indicate that while annual variations in noise levels can significantly affect dolphin communication, </a:t>
            </a:r>
            <a:r>
              <a:rPr lang="en-US" sz="4000" b="1" dirty="0" smtClean="0">
                <a:latin typeface="Avenir Book"/>
                <a:cs typeface="Avenir Book"/>
              </a:rPr>
              <a:t>noise per se is less important than other cues </a:t>
            </a:r>
            <a:r>
              <a:rPr lang="en-US" sz="4000" b="1" dirty="0">
                <a:latin typeface="Avenir Book"/>
                <a:cs typeface="Avenir Book"/>
              </a:rPr>
              <a:t>and other sensory modalities associated with these boat-dolphin </a:t>
            </a:r>
            <a:r>
              <a:rPr lang="en-US" sz="4000" b="1" dirty="0" smtClean="0">
                <a:latin typeface="Avenir Book"/>
                <a:cs typeface="Avenir Book"/>
              </a:rPr>
              <a:t>interactions</a:t>
            </a:r>
            <a:endParaRPr lang="en-US" sz="4000" b="1" dirty="0">
              <a:latin typeface="Avenir Book"/>
              <a:cs typeface="Avenir Book"/>
            </a:endParaRPr>
          </a:p>
        </p:txBody>
      </p:sp>
      <p:sp>
        <p:nvSpPr>
          <p:cNvPr id="8" name="TextBox 7"/>
          <p:cNvSpPr txBox="1"/>
          <p:nvPr/>
        </p:nvSpPr>
        <p:spPr>
          <a:xfrm>
            <a:off x="6205455" y="12789525"/>
            <a:ext cx="4851245" cy="923330"/>
          </a:xfrm>
          <a:prstGeom prst="rect">
            <a:avLst/>
          </a:prstGeom>
          <a:noFill/>
        </p:spPr>
        <p:txBody>
          <a:bodyPr wrap="none" rtlCol="0">
            <a:spAutoFit/>
          </a:bodyPr>
          <a:lstStyle/>
          <a:p>
            <a:r>
              <a:rPr lang="en-US" sz="5400" dirty="0" smtClean="0">
                <a:solidFill>
                  <a:schemeClr val="accent1">
                    <a:lumMod val="50000"/>
                  </a:schemeClr>
                </a:solidFill>
                <a:latin typeface="Arial Black"/>
                <a:cs typeface="Arial Black"/>
              </a:rPr>
              <a:t>Introduction</a:t>
            </a:r>
            <a:endParaRPr lang="en-US" sz="5400" dirty="0">
              <a:solidFill>
                <a:schemeClr val="accent1">
                  <a:lumMod val="50000"/>
                </a:schemeClr>
              </a:solidFill>
              <a:latin typeface="Arial Black"/>
              <a:cs typeface="Arial Black"/>
            </a:endParaRPr>
          </a:p>
        </p:txBody>
      </p:sp>
      <p:sp>
        <p:nvSpPr>
          <p:cNvPr id="9" name="TextBox 8"/>
          <p:cNvSpPr txBox="1"/>
          <p:nvPr/>
        </p:nvSpPr>
        <p:spPr>
          <a:xfrm>
            <a:off x="20080586" y="26535678"/>
            <a:ext cx="3416207" cy="923330"/>
          </a:xfrm>
          <a:prstGeom prst="rect">
            <a:avLst/>
          </a:prstGeom>
          <a:noFill/>
        </p:spPr>
        <p:txBody>
          <a:bodyPr wrap="none" rtlCol="0">
            <a:spAutoFit/>
          </a:bodyPr>
          <a:lstStyle/>
          <a:p>
            <a:r>
              <a:rPr lang="en-US" sz="5400" dirty="0" smtClean="0">
                <a:solidFill>
                  <a:srgbClr val="254061"/>
                </a:solidFill>
                <a:latin typeface="Arial Black"/>
                <a:cs typeface="Arial Black"/>
              </a:rPr>
              <a:t>Methods</a:t>
            </a:r>
            <a:endParaRPr lang="en-US" sz="5400" dirty="0">
              <a:solidFill>
                <a:srgbClr val="254061"/>
              </a:solidFill>
              <a:latin typeface="Arial Black"/>
              <a:cs typeface="Arial Black"/>
            </a:endParaRPr>
          </a:p>
        </p:txBody>
      </p:sp>
      <p:sp>
        <p:nvSpPr>
          <p:cNvPr id="11" name="TextBox 10"/>
          <p:cNvSpPr txBox="1"/>
          <p:nvPr/>
        </p:nvSpPr>
        <p:spPr>
          <a:xfrm>
            <a:off x="33505677" y="26969237"/>
            <a:ext cx="4783957" cy="923330"/>
          </a:xfrm>
          <a:prstGeom prst="rect">
            <a:avLst/>
          </a:prstGeom>
          <a:noFill/>
        </p:spPr>
        <p:txBody>
          <a:bodyPr wrap="none" rtlCol="0">
            <a:spAutoFit/>
          </a:bodyPr>
          <a:lstStyle/>
          <a:p>
            <a:r>
              <a:rPr lang="en-US" sz="5400" dirty="0" smtClean="0">
                <a:solidFill>
                  <a:srgbClr val="254061"/>
                </a:solidFill>
                <a:latin typeface="Arial Black"/>
                <a:cs typeface="Arial Black"/>
              </a:rPr>
              <a:t>Conclusions</a:t>
            </a:r>
            <a:endParaRPr lang="en-US" sz="5400" dirty="0">
              <a:solidFill>
                <a:srgbClr val="254061"/>
              </a:solidFill>
              <a:latin typeface="Arial Black"/>
              <a:cs typeface="Arial Black"/>
            </a:endParaRPr>
          </a:p>
        </p:txBody>
      </p:sp>
      <p:sp>
        <p:nvSpPr>
          <p:cNvPr id="12" name="TextBox 11"/>
          <p:cNvSpPr txBox="1"/>
          <p:nvPr/>
        </p:nvSpPr>
        <p:spPr>
          <a:xfrm>
            <a:off x="2435876" y="13765952"/>
            <a:ext cx="11483323" cy="1569660"/>
          </a:xfrm>
          <a:prstGeom prst="rect">
            <a:avLst/>
          </a:prstGeom>
          <a:noFill/>
        </p:spPr>
        <p:txBody>
          <a:bodyPr wrap="square" rtlCol="0">
            <a:spAutoFit/>
          </a:bodyPr>
          <a:lstStyle/>
          <a:p>
            <a:pPr algn="just"/>
            <a:r>
              <a:rPr lang="en-US" sz="3200" dirty="0" smtClean="0">
                <a:latin typeface="Avenir Book"/>
                <a:cs typeface="Avenir Book"/>
              </a:rPr>
              <a:t>May-Collado and colleagues have monitored interactions between dolphins and the dolphin watching industry for the past 10 </a:t>
            </a:r>
            <a:r>
              <a:rPr lang="en-US" sz="3200" dirty="0">
                <a:latin typeface="Avenir Book"/>
                <a:cs typeface="Avenir Book"/>
              </a:rPr>
              <a:t>years </a:t>
            </a:r>
            <a:r>
              <a:rPr lang="en-US" sz="3200" dirty="0" smtClean="0">
                <a:latin typeface="Avenir Book"/>
                <a:cs typeface="Avenir Book"/>
              </a:rPr>
              <a:t>in Bocas del Toro, Panama</a:t>
            </a:r>
            <a:r>
              <a:rPr lang="en-US" sz="3200" baseline="30000" dirty="0" smtClean="0">
                <a:latin typeface="Avenir Book"/>
                <a:cs typeface="Avenir Book"/>
              </a:rPr>
              <a:t>1-2</a:t>
            </a:r>
            <a:r>
              <a:rPr lang="en-US" sz="3200" dirty="0" smtClean="0">
                <a:latin typeface="Avenir Book"/>
                <a:cs typeface="Avenir Book"/>
              </a:rPr>
              <a:t>. </a:t>
            </a:r>
            <a:endParaRPr lang="en-US" sz="3200" dirty="0">
              <a:latin typeface="Avenir Book"/>
              <a:cs typeface="Avenir Book"/>
            </a:endParaRPr>
          </a:p>
        </p:txBody>
      </p:sp>
      <p:sp>
        <p:nvSpPr>
          <p:cNvPr id="13" name="TextBox 12"/>
          <p:cNvSpPr txBox="1"/>
          <p:nvPr/>
        </p:nvSpPr>
        <p:spPr>
          <a:xfrm>
            <a:off x="15453144" y="24031817"/>
            <a:ext cx="12801599" cy="2554545"/>
          </a:xfrm>
          <a:prstGeom prst="rect">
            <a:avLst/>
          </a:prstGeom>
          <a:noFill/>
        </p:spPr>
        <p:txBody>
          <a:bodyPr wrap="square" rtlCol="0">
            <a:spAutoFit/>
          </a:bodyPr>
          <a:lstStyle/>
          <a:p>
            <a:pPr algn="just"/>
            <a:r>
              <a:rPr lang="en-US" sz="3200" dirty="0">
                <a:latin typeface="Avenir Book"/>
                <a:cs typeface="Avenir Book"/>
              </a:rPr>
              <a:t>The </a:t>
            </a:r>
            <a:r>
              <a:rPr lang="en-US" sz="3200" dirty="0" smtClean="0">
                <a:latin typeface="Avenir Book"/>
                <a:cs typeface="Avenir Book"/>
              </a:rPr>
              <a:t>assumption </a:t>
            </a:r>
            <a:r>
              <a:rPr lang="en-US" sz="3200" dirty="0">
                <a:latin typeface="Avenir Book"/>
                <a:cs typeface="Avenir Book"/>
              </a:rPr>
              <a:t>is that </a:t>
            </a:r>
            <a:r>
              <a:rPr lang="en-US" sz="3200" dirty="0" smtClean="0">
                <a:latin typeface="Avenir Book"/>
                <a:cs typeface="Avenir Book"/>
              </a:rPr>
              <a:t>noise associated with dolphin watching </a:t>
            </a:r>
            <a:r>
              <a:rPr lang="en-US" sz="3200" dirty="0">
                <a:latin typeface="Avenir Book"/>
                <a:cs typeface="Avenir Book"/>
              </a:rPr>
              <a:t>boats is responsible for </a:t>
            </a:r>
            <a:r>
              <a:rPr lang="en-US" sz="3200" dirty="0" smtClean="0">
                <a:latin typeface="Avenir Book"/>
                <a:cs typeface="Avenir Book"/>
              </a:rPr>
              <a:t>this </a:t>
            </a:r>
            <a:r>
              <a:rPr lang="en-US" sz="3200" dirty="0">
                <a:latin typeface="Avenir Book"/>
                <a:cs typeface="Avenir Book"/>
              </a:rPr>
              <a:t>change </a:t>
            </a:r>
            <a:r>
              <a:rPr lang="en-US" sz="3200" dirty="0" smtClean="0">
                <a:latin typeface="Avenir Book"/>
                <a:cs typeface="Avenir Book"/>
              </a:rPr>
              <a:t>in dolphin </a:t>
            </a:r>
            <a:r>
              <a:rPr lang="en-US" sz="3200" dirty="0">
                <a:latin typeface="Avenir Book"/>
                <a:cs typeface="Avenir Book"/>
              </a:rPr>
              <a:t>whistle parameters. </a:t>
            </a:r>
            <a:r>
              <a:rPr lang="en-US" sz="3200" b="1" dirty="0">
                <a:latin typeface="Avenir Book"/>
                <a:cs typeface="Avenir Book"/>
              </a:rPr>
              <a:t>In this study we evaluate the effect of noise levels on whistles acoustic structure by analyzing recordings obtained in 2007, 2008 and 2012 under various boat interactions</a:t>
            </a:r>
            <a:r>
              <a:rPr lang="en-US" sz="3200" dirty="0">
                <a:latin typeface="Avenir Book"/>
                <a:cs typeface="Avenir Book"/>
              </a:rPr>
              <a:t>. </a:t>
            </a:r>
          </a:p>
        </p:txBody>
      </p:sp>
      <p:sp>
        <p:nvSpPr>
          <p:cNvPr id="14" name="TextBox 13"/>
          <p:cNvSpPr txBox="1"/>
          <p:nvPr/>
        </p:nvSpPr>
        <p:spPr>
          <a:xfrm>
            <a:off x="29375774" y="13856133"/>
            <a:ext cx="12801599" cy="5509200"/>
          </a:xfrm>
          <a:prstGeom prst="rect">
            <a:avLst/>
          </a:prstGeom>
          <a:noFill/>
        </p:spPr>
        <p:txBody>
          <a:bodyPr wrap="square" rtlCol="0">
            <a:spAutoFit/>
          </a:bodyPr>
          <a:lstStyle/>
          <a:p>
            <a:pPr algn="just"/>
            <a:r>
              <a:rPr lang="en-US" sz="3200" dirty="0" smtClean="0">
                <a:latin typeface="Avenir Book"/>
                <a:cs typeface="Avenir Book"/>
              </a:rPr>
              <a:t>Noise increased with the number of boats as shown in Fig. 4 (χ</a:t>
            </a:r>
            <a:r>
              <a:rPr lang="en-US" sz="3200" baseline="30000" dirty="0" smtClean="0">
                <a:latin typeface="Avenir Book"/>
                <a:cs typeface="Avenir Book"/>
              </a:rPr>
              <a:t>2</a:t>
            </a:r>
            <a:r>
              <a:rPr lang="en-US" sz="3200" dirty="0" smtClean="0">
                <a:latin typeface="Avenir Book"/>
                <a:cs typeface="Avenir Book"/>
              </a:rPr>
              <a:t>=9.68, </a:t>
            </a:r>
            <a:r>
              <a:rPr lang="en-US" sz="3200" dirty="0">
                <a:latin typeface="Avenir Book"/>
                <a:cs typeface="Avenir Book"/>
              </a:rPr>
              <a:t>df</a:t>
            </a:r>
            <a:r>
              <a:rPr lang="en-US" sz="3200" dirty="0" smtClean="0">
                <a:latin typeface="Avenir Book"/>
                <a:cs typeface="Avenir Book"/>
              </a:rPr>
              <a:t>=2, </a:t>
            </a:r>
            <a:r>
              <a:rPr lang="en-US" sz="3200" dirty="0">
                <a:latin typeface="Avenir Book"/>
                <a:cs typeface="Avenir Book"/>
              </a:rPr>
              <a:t>p=</a:t>
            </a:r>
            <a:r>
              <a:rPr lang="en-US" sz="3200" dirty="0" smtClean="0">
                <a:latin typeface="Avenir Book"/>
                <a:cs typeface="Avenir Book"/>
              </a:rPr>
              <a:t>0.0079). However for dolphin whistles, only ending frequency was significantly lower (</a:t>
            </a:r>
            <a:r>
              <a:rPr lang="en-US" sz="3200" dirty="0">
                <a:latin typeface="Avenir Book"/>
                <a:cs typeface="Avenir Book"/>
              </a:rPr>
              <a:t>χ</a:t>
            </a:r>
            <a:r>
              <a:rPr lang="en-US" sz="3200" baseline="30000" dirty="0">
                <a:latin typeface="Avenir Book"/>
                <a:cs typeface="Avenir Book"/>
              </a:rPr>
              <a:t>2</a:t>
            </a:r>
            <a:r>
              <a:rPr lang="en-US" sz="3200" dirty="0" smtClean="0">
                <a:latin typeface="Avenir Book"/>
                <a:cs typeface="Avenir Book"/>
              </a:rPr>
              <a:t>=14.4, </a:t>
            </a:r>
            <a:r>
              <a:rPr lang="en-US" sz="3200" dirty="0">
                <a:latin typeface="Avenir Book"/>
                <a:cs typeface="Avenir Book"/>
              </a:rPr>
              <a:t>df=2, p=</a:t>
            </a:r>
            <a:r>
              <a:rPr lang="en-US" sz="3200" dirty="0" smtClean="0">
                <a:latin typeface="Avenir Book"/>
                <a:cs typeface="Avenir Book"/>
              </a:rPr>
              <a:t>0.0008) in the presence of more than 6 boats. After </a:t>
            </a:r>
            <a:r>
              <a:rPr lang="en-US" sz="3200" dirty="0">
                <a:latin typeface="Avenir Book"/>
                <a:cs typeface="Avenir Book"/>
              </a:rPr>
              <a:t>adjusting the level of significance for multiple comparisons to </a:t>
            </a:r>
            <a:r>
              <a:rPr lang="en-US" sz="3200" dirty="0" smtClean="0">
                <a:latin typeface="Avenir Book"/>
                <a:cs typeface="Avenir Book"/>
              </a:rPr>
              <a:t>α=0.006</a:t>
            </a:r>
            <a:r>
              <a:rPr lang="en-US" sz="3200" dirty="0">
                <a:latin typeface="Avenir Book"/>
                <a:cs typeface="Avenir Book"/>
              </a:rPr>
              <a:t>, our results indicate that 8% of the variation in whistles minimum frequency is explained by the interaction between noise levels and year (F=5.52, </a:t>
            </a:r>
            <a:r>
              <a:rPr lang="en-US" sz="3200" dirty="0" err="1">
                <a:latin typeface="Avenir Book"/>
                <a:cs typeface="Avenir Book"/>
              </a:rPr>
              <a:t>df</a:t>
            </a:r>
            <a:r>
              <a:rPr lang="en-US" sz="3200" dirty="0">
                <a:latin typeface="Avenir Book"/>
                <a:cs typeface="Avenir Book"/>
              </a:rPr>
              <a:t>=2, p=0.005). In contrast, 16%, 22%, and 11% of the variation in whistle ending frequency (F=7.81, </a:t>
            </a:r>
            <a:r>
              <a:rPr lang="en-US" sz="3200" dirty="0" err="1">
                <a:latin typeface="Avenir Book"/>
                <a:cs typeface="Avenir Book"/>
              </a:rPr>
              <a:t>df</a:t>
            </a:r>
            <a:r>
              <a:rPr lang="en-US" sz="3200" dirty="0">
                <a:latin typeface="Avenir Book"/>
                <a:cs typeface="Avenir Book"/>
              </a:rPr>
              <a:t>=2, p=0.0006), peak frequency (F=17.3, </a:t>
            </a:r>
            <a:r>
              <a:rPr lang="en-US" sz="3200" dirty="0" err="1">
                <a:latin typeface="Avenir Book"/>
                <a:cs typeface="Avenir Book"/>
              </a:rPr>
              <a:t>df</a:t>
            </a:r>
            <a:r>
              <a:rPr lang="en-US" sz="3200" dirty="0">
                <a:latin typeface="Avenir Book"/>
                <a:cs typeface="Avenir Book"/>
              </a:rPr>
              <a:t>=2, p&lt;0.0001), and duration (F=4.28, </a:t>
            </a:r>
            <a:r>
              <a:rPr lang="en-US" sz="3200" dirty="0" err="1">
                <a:latin typeface="Avenir Book"/>
                <a:cs typeface="Avenir Book"/>
              </a:rPr>
              <a:t>df</a:t>
            </a:r>
            <a:r>
              <a:rPr lang="en-US" sz="3200" dirty="0">
                <a:latin typeface="Avenir Book"/>
                <a:cs typeface="Avenir Book"/>
              </a:rPr>
              <a:t>=5, p=0.001) was explained by year, respectively. </a:t>
            </a:r>
          </a:p>
        </p:txBody>
      </p:sp>
      <p:sp>
        <p:nvSpPr>
          <p:cNvPr id="45" name="TextBox 44"/>
          <p:cNvSpPr txBox="1"/>
          <p:nvPr/>
        </p:nvSpPr>
        <p:spPr>
          <a:xfrm>
            <a:off x="34419201" y="12726650"/>
            <a:ext cx="3013828" cy="923330"/>
          </a:xfrm>
          <a:prstGeom prst="rect">
            <a:avLst/>
          </a:prstGeom>
          <a:noFill/>
        </p:spPr>
        <p:txBody>
          <a:bodyPr wrap="none" rtlCol="0">
            <a:spAutoFit/>
          </a:bodyPr>
          <a:lstStyle/>
          <a:p>
            <a:r>
              <a:rPr lang="en-US" sz="5400" dirty="0" smtClean="0">
                <a:solidFill>
                  <a:srgbClr val="254061"/>
                </a:solidFill>
                <a:latin typeface="Arial Black"/>
                <a:cs typeface="Arial Black"/>
              </a:rPr>
              <a:t>Results</a:t>
            </a:r>
            <a:endParaRPr lang="en-US" sz="5400" dirty="0">
              <a:solidFill>
                <a:srgbClr val="254061"/>
              </a:solidFill>
              <a:latin typeface="Arial Black"/>
              <a:cs typeface="Arial Black"/>
            </a:endParaRPr>
          </a:p>
        </p:txBody>
      </p:sp>
      <p:grpSp>
        <p:nvGrpSpPr>
          <p:cNvPr id="95" name="Group 94"/>
          <p:cNvGrpSpPr/>
          <p:nvPr/>
        </p:nvGrpSpPr>
        <p:grpSpPr>
          <a:xfrm>
            <a:off x="14287499" y="15163800"/>
            <a:ext cx="14507249" cy="8761048"/>
            <a:chOff x="30804358" y="13535055"/>
            <a:chExt cx="11461242" cy="6145039"/>
          </a:xfrm>
        </p:grpSpPr>
        <p:pic>
          <p:nvPicPr>
            <p:cNvPr id="74" name="Picture 73" descr="durationminf.jpg"/>
            <p:cNvPicPr>
              <a:picLocks noChangeAspect="1"/>
            </p:cNvPicPr>
            <p:nvPr/>
          </p:nvPicPr>
          <p:blipFill rotWithShape="1">
            <a:blip r:embed="rId5">
              <a:extLst>
                <a:ext uri="{28A0092B-C50C-407E-A947-70E740481C1C}">
                  <a14:useLocalDpi xmlns:a14="http://schemas.microsoft.com/office/drawing/2010/main" val="0"/>
                </a:ext>
              </a:extLst>
            </a:blip>
            <a:srcRect b="53987"/>
            <a:stretch/>
          </p:blipFill>
          <p:spPr>
            <a:xfrm>
              <a:off x="30804358" y="13983209"/>
              <a:ext cx="5416042" cy="3695192"/>
            </a:xfrm>
            <a:prstGeom prst="rect">
              <a:avLst/>
            </a:prstGeom>
          </p:spPr>
        </p:pic>
        <p:pic>
          <p:nvPicPr>
            <p:cNvPr id="75" name="Picture 74" descr="durationminf.jpg"/>
            <p:cNvPicPr>
              <a:picLocks noChangeAspect="1"/>
            </p:cNvPicPr>
            <p:nvPr/>
          </p:nvPicPr>
          <p:blipFill rotWithShape="1">
            <a:blip r:embed="rId5">
              <a:extLst>
                <a:ext uri="{28A0092B-C50C-407E-A947-70E740481C1C}">
                  <a14:useLocalDpi xmlns:a14="http://schemas.microsoft.com/office/drawing/2010/main" val="0"/>
                </a:ext>
              </a:extLst>
            </a:blip>
            <a:srcRect t="50222" b="5241"/>
            <a:stretch/>
          </p:blipFill>
          <p:spPr>
            <a:xfrm>
              <a:off x="36849558" y="13983210"/>
              <a:ext cx="5416042" cy="3576658"/>
            </a:xfrm>
            <a:prstGeom prst="rect">
              <a:avLst/>
            </a:prstGeom>
          </p:spPr>
        </p:pic>
        <p:sp>
          <p:nvSpPr>
            <p:cNvPr id="76" name="Rectangle 75"/>
            <p:cNvSpPr/>
            <p:nvPr/>
          </p:nvSpPr>
          <p:spPr>
            <a:xfrm>
              <a:off x="38472533" y="13580533"/>
              <a:ext cx="3414722" cy="660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TextBox 76"/>
            <p:cNvSpPr txBox="1"/>
            <p:nvPr/>
          </p:nvSpPr>
          <p:spPr>
            <a:xfrm>
              <a:off x="31653313" y="17678401"/>
              <a:ext cx="1108447" cy="646331"/>
            </a:xfrm>
            <a:prstGeom prst="rect">
              <a:avLst/>
            </a:prstGeom>
            <a:noFill/>
          </p:spPr>
          <p:txBody>
            <a:bodyPr wrap="none" rtlCol="0">
              <a:spAutoFit/>
            </a:bodyPr>
            <a:lstStyle/>
            <a:p>
              <a:pPr algn="ctr"/>
              <a:r>
                <a:rPr lang="en-US" sz="1800" dirty="0" smtClean="0">
                  <a:solidFill>
                    <a:srgbClr val="376092"/>
                  </a:solidFill>
                  <a:latin typeface="Avenir Book"/>
                  <a:cs typeface="Avenir Book"/>
                </a:rPr>
                <a:t>Research</a:t>
              </a:r>
            </a:p>
            <a:p>
              <a:pPr algn="ctr"/>
              <a:r>
                <a:rPr lang="en-US" sz="1800" dirty="0" smtClean="0">
                  <a:solidFill>
                    <a:srgbClr val="376092"/>
                  </a:solidFill>
                  <a:latin typeface="Avenir Book"/>
                  <a:cs typeface="Avenir Book"/>
                </a:rPr>
                <a:t>Boat</a:t>
              </a:r>
              <a:endParaRPr lang="en-US" sz="1800" dirty="0">
                <a:solidFill>
                  <a:srgbClr val="376092"/>
                </a:solidFill>
                <a:latin typeface="Avenir Book"/>
                <a:cs typeface="Avenir Book"/>
              </a:endParaRPr>
            </a:p>
          </p:txBody>
        </p:sp>
        <p:sp>
          <p:nvSpPr>
            <p:cNvPr id="78" name="TextBox 77"/>
            <p:cNvSpPr txBox="1"/>
            <p:nvPr/>
          </p:nvSpPr>
          <p:spPr>
            <a:xfrm>
              <a:off x="32387298" y="18181822"/>
              <a:ext cx="795881" cy="400377"/>
            </a:xfrm>
            <a:prstGeom prst="rect">
              <a:avLst/>
            </a:prstGeom>
            <a:noFill/>
          </p:spPr>
          <p:txBody>
            <a:bodyPr wrap="none" rtlCol="0">
              <a:spAutoFit/>
            </a:bodyPr>
            <a:lstStyle/>
            <a:p>
              <a:r>
                <a:rPr lang="en-US" sz="2400" dirty="0" smtClean="0">
                  <a:latin typeface="Arial Black"/>
                  <a:cs typeface="Arial Black"/>
                </a:rPr>
                <a:t>Low</a:t>
              </a:r>
              <a:endParaRPr lang="en-US" sz="2400" dirty="0">
                <a:latin typeface="Arial Black"/>
                <a:cs typeface="Arial Black"/>
              </a:endParaRPr>
            </a:p>
          </p:txBody>
        </p:sp>
        <p:sp>
          <p:nvSpPr>
            <p:cNvPr id="79" name="TextBox 78"/>
            <p:cNvSpPr txBox="1"/>
            <p:nvPr/>
          </p:nvSpPr>
          <p:spPr>
            <a:xfrm>
              <a:off x="34695537" y="18186193"/>
              <a:ext cx="853221" cy="400377"/>
            </a:xfrm>
            <a:prstGeom prst="rect">
              <a:avLst/>
            </a:prstGeom>
            <a:noFill/>
          </p:spPr>
          <p:txBody>
            <a:bodyPr wrap="none" rtlCol="0">
              <a:spAutoFit/>
            </a:bodyPr>
            <a:lstStyle/>
            <a:p>
              <a:r>
                <a:rPr lang="en-US" sz="2400" dirty="0" smtClean="0">
                  <a:latin typeface="Arial Black"/>
                  <a:cs typeface="Arial Black"/>
                </a:rPr>
                <a:t>High</a:t>
              </a:r>
              <a:endParaRPr lang="en-US" sz="2400" dirty="0">
                <a:latin typeface="Arial Black"/>
                <a:cs typeface="Arial Black"/>
              </a:endParaRPr>
            </a:p>
          </p:txBody>
        </p:sp>
        <p:sp>
          <p:nvSpPr>
            <p:cNvPr id="80" name="TextBox 79"/>
            <p:cNvSpPr txBox="1"/>
            <p:nvPr/>
          </p:nvSpPr>
          <p:spPr>
            <a:xfrm>
              <a:off x="38510038" y="18157328"/>
              <a:ext cx="795881" cy="400377"/>
            </a:xfrm>
            <a:prstGeom prst="rect">
              <a:avLst/>
            </a:prstGeom>
            <a:noFill/>
          </p:spPr>
          <p:txBody>
            <a:bodyPr wrap="none" rtlCol="0">
              <a:spAutoFit/>
            </a:bodyPr>
            <a:lstStyle/>
            <a:p>
              <a:r>
                <a:rPr lang="en-US" sz="2400" dirty="0" smtClean="0">
                  <a:latin typeface="Arial Black"/>
                  <a:cs typeface="Arial Black"/>
                </a:rPr>
                <a:t>Low</a:t>
              </a:r>
              <a:endParaRPr lang="en-US" sz="2400" dirty="0">
                <a:latin typeface="Arial Black"/>
                <a:cs typeface="Arial Black"/>
              </a:endParaRPr>
            </a:p>
          </p:txBody>
        </p:sp>
        <p:sp>
          <p:nvSpPr>
            <p:cNvPr id="81" name="TextBox 80"/>
            <p:cNvSpPr txBox="1"/>
            <p:nvPr/>
          </p:nvSpPr>
          <p:spPr>
            <a:xfrm>
              <a:off x="41012101" y="18174263"/>
              <a:ext cx="853221" cy="400377"/>
            </a:xfrm>
            <a:prstGeom prst="rect">
              <a:avLst/>
            </a:prstGeom>
            <a:noFill/>
          </p:spPr>
          <p:txBody>
            <a:bodyPr wrap="none" rtlCol="0">
              <a:spAutoFit/>
            </a:bodyPr>
            <a:lstStyle/>
            <a:p>
              <a:r>
                <a:rPr lang="en-US" sz="2400" dirty="0" smtClean="0">
                  <a:latin typeface="Arial Black"/>
                  <a:cs typeface="Arial Black"/>
                </a:rPr>
                <a:t>High</a:t>
              </a:r>
              <a:endParaRPr lang="en-US" sz="2400" dirty="0">
                <a:latin typeface="Arial Black"/>
                <a:cs typeface="Arial Black"/>
              </a:endParaRPr>
            </a:p>
          </p:txBody>
        </p:sp>
        <p:sp>
          <p:nvSpPr>
            <p:cNvPr id="82" name="TextBox 81"/>
            <p:cNvSpPr txBox="1"/>
            <p:nvPr/>
          </p:nvSpPr>
          <p:spPr>
            <a:xfrm>
              <a:off x="34007046" y="17695335"/>
              <a:ext cx="1108447" cy="646331"/>
            </a:xfrm>
            <a:prstGeom prst="rect">
              <a:avLst/>
            </a:prstGeom>
            <a:noFill/>
          </p:spPr>
          <p:txBody>
            <a:bodyPr wrap="none" rtlCol="0">
              <a:spAutoFit/>
            </a:bodyPr>
            <a:lstStyle/>
            <a:p>
              <a:pPr algn="ctr"/>
              <a:r>
                <a:rPr lang="en-US" sz="1800" dirty="0" smtClean="0">
                  <a:solidFill>
                    <a:schemeClr val="accent1">
                      <a:lumMod val="75000"/>
                    </a:schemeClr>
                  </a:solidFill>
                  <a:latin typeface="Avenir Book"/>
                  <a:cs typeface="Avenir Book"/>
                </a:rPr>
                <a:t>Research</a:t>
              </a:r>
            </a:p>
            <a:p>
              <a:pPr algn="ctr"/>
              <a:r>
                <a:rPr lang="en-US" sz="1800" dirty="0" smtClean="0">
                  <a:solidFill>
                    <a:schemeClr val="accent1">
                      <a:lumMod val="75000"/>
                    </a:schemeClr>
                  </a:solidFill>
                  <a:latin typeface="Avenir Book"/>
                  <a:cs typeface="Avenir Book"/>
                </a:rPr>
                <a:t>Boat</a:t>
              </a:r>
              <a:endParaRPr lang="en-US" sz="1800" dirty="0">
                <a:solidFill>
                  <a:schemeClr val="accent1">
                    <a:lumMod val="75000"/>
                  </a:schemeClr>
                </a:solidFill>
                <a:latin typeface="Avenir Book"/>
                <a:cs typeface="Avenir Book"/>
              </a:endParaRPr>
            </a:p>
          </p:txBody>
        </p:sp>
        <p:sp>
          <p:nvSpPr>
            <p:cNvPr id="83" name="TextBox 82"/>
            <p:cNvSpPr txBox="1"/>
            <p:nvPr/>
          </p:nvSpPr>
          <p:spPr>
            <a:xfrm>
              <a:off x="32821303" y="17695336"/>
              <a:ext cx="1150218" cy="646331"/>
            </a:xfrm>
            <a:prstGeom prst="rect">
              <a:avLst/>
            </a:prstGeom>
            <a:noFill/>
          </p:spPr>
          <p:txBody>
            <a:bodyPr wrap="none" rtlCol="0">
              <a:spAutoFit/>
            </a:bodyPr>
            <a:lstStyle/>
            <a:p>
              <a:pPr algn="ctr"/>
              <a:r>
                <a:rPr lang="en-US" sz="1800" dirty="0" smtClean="0">
                  <a:solidFill>
                    <a:srgbClr val="008000"/>
                  </a:solidFill>
                  <a:latin typeface="Avenir Book"/>
                  <a:cs typeface="Avenir Book"/>
                </a:rPr>
                <a:t>Transport</a:t>
              </a:r>
            </a:p>
            <a:p>
              <a:pPr algn="ctr"/>
              <a:r>
                <a:rPr lang="en-US" sz="1800" dirty="0" smtClean="0">
                  <a:solidFill>
                    <a:srgbClr val="008000"/>
                  </a:solidFill>
                  <a:latin typeface="Avenir Book"/>
                  <a:cs typeface="Avenir Book"/>
                </a:rPr>
                <a:t>Boat</a:t>
              </a:r>
              <a:endParaRPr lang="en-US" sz="1800" dirty="0">
                <a:solidFill>
                  <a:srgbClr val="008000"/>
                </a:solidFill>
                <a:latin typeface="Avenir Book"/>
                <a:cs typeface="Avenir Book"/>
              </a:endParaRPr>
            </a:p>
          </p:txBody>
        </p:sp>
        <p:sp>
          <p:nvSpPr>
            <p:cNvPr id="84" name="TextBox 83"/>
            <p:cNvSpPr txBox="1"/>
            <p:nvPr/>
          </p:nvSpPr>
          <p:spPr>
            <a:xfrm>
              <a:off x="35358805" y="17660035"/>
              <a:ext cx="663403" cy="646331"/>
            </a:xfrm>
            <a:prstGeom prst="rect">
              <a:avLst/>
            </a:prstGeom>
            <a:noFill/>
          </p:spPr>
          <p:txBody>
            <a:bodyPr wrap="none" rtlCol="0">
              <a:spAutoFit/>
            </a:bodyPr>
            <a:lstStyle/>
            <a:p>
              <a:pPr algn="ctr"/>
              <a:r>
                <a:rPr lang="en-US" sz="1800" dirty="0" smtClean="0">
                  <a:solidFill>
                    <a:schemeClr val="accent2">
                      <a:lumMod val="75000"/>
                    </a:schemeClr>
                  </a:solidFill>
                  <a:latin typeface="Avenir Book"/>
                  <a:cs typeface="Avenir Book"/>
                </a:rPr>
                <a:t>DW</a:t>
              </a:r>
            </a:p>
            <a:p>
              <a:pPr algn="ctr"/>
              <a:r>
                <a:rPr lang="en-US" sz="1800" dirty="0" smtClean="0">
                  <a:solidFill>
                    <a:schemeClr val="accent2">
                      <a:lumMod val="75000"/>
                    </a:schemeClr>
                  </a:solidFill>
                  <a:latin typeface="Avenir Book"/>
                  <a:cs typeface="Avenir Book"/>
                </a:rPr>
                <a:t>Boat</a:t>
              </a:r>
              <a:endParaRPr lang="en-US" sz="1800" dirty="0">
                <a:solidFill>
                  <a:schemeClr val="accent2">
                    <a:lumMod val="75000"/>
                  </a:schemeClr>
                </a:solidFill>
                <a:latin typeface="Avenir Book"/>
                <a:cs typeface="Avenir Book"/>
              </a:endParaRPr>
            </a:p>
          </p:txBody>
        </p:sp>
        <p:sp>
          <p:nvSpPr>
            <p:cNvPr id="85" name="TextBox 84"/>
            <p:cNvSpPr txBox="1"/>
            <p:nvPr/>
          </p:nvSpPr>
          <p:spPr>
            <a:xfrm>
              <a:off x="37726565" y="17510502"/>
              <a:ext cx="1108447" cy="646331"/>
            </a:xfrm>
            <a:prstGeom prst="rect">
              <a:avLst/>
            </a:prstGeom>
            <a:noFill/>
          </p:spPr>
          <p:txBody>
            <a:bodyPr wrap="none" rtlCol="0">
              <a:spAutoFit/>
            </a:bodyPr>
            <a:lstStyle/>
            <a:p>
              <a:pPr algn="ctr"/>
              <a:r>
                <a:rPr lang="en-US" sz="1800" dirty="0" smtClean="0">
                  <a:solidFill>
                    <a:srgbClr val="376092"/>
                  </a:solidFill>
                  <a:latin typeface="Avenir Book"/>
                  <a:cs typeface="Avenir Book"/>
                </a:rPr>
                <a:t>Research</a:t>
              </a:r>
            </a:p>
            <a:p>
              <a:pPr algn="ctr"/>
              <a:r>
                <a:rPr lang="en-US" sz="1800" dirty="0" smtClean="0">
                  <a:solidFill>
                    <a:srgbClr val="376092"/>
                  </a:solidFill>
                  <a:latin typeface="Avenir Book"/>
                  <a:cs typeface="Avenir Book"/>
                </a:rPr>
                <a:t>Boat</a:t>
              </a:r>
              <a:endParaRPr lang="en-US" sz="1800" dirty="0">
                <a:solidFill>
                  <a:srgbClr val="376092"/>
                </a:solidFill>
                <a:latin typeface="Avenir Book"/>
                <a:cs typeface="Avenir Book"/>
              </a:endParaRPr>
            </a:p>
          </p:txBody>
        </p:sp>
        <p:sp>
          <p:nvSpPr>
            <p:cNvPr id="86" name="TextBox 85"/>
            <p:cNvSpPr txBox="1"/>
            <p:nvPr/>
          </p:nvSpPr>
          <p:spPr>
            <a:xfrm>
              <a:off x="40080298" y="17527436"/>
              <a:ext cx="1108447" cy="646331"/>
            </a:xfrm>
            <a:prstGeom prst="rect">
              <a:avLst/>
            </a:prstGeom>
            <a:noFill/>
          </p:spPr>
          <p:txBody>
            <a:bodyPr wrap="none" rtlCol="0">
              <a:spAutoFit/>
            </a:bodyPr>
            <a:lstStyle/>
            <a:p>
              <a:pPr algn="ctr"/>
              <a:r>
                <a:rPr lang="en-US" sz="1800" dirty="0" smtClean="0">
                  <a:solidFill>
                    <a:schemeClr val="accent1">
                      <a:lumMod val="75000"/>
                    </a:schemeClr>
                  </a:solidFill>
                  <a:latin typeface="Avenir Book"/>
                  <a:cs typeface="Avenir Book"/>
                </a:rPr>
                <a:t>Research</a:t>
              </a:r>
            </a:p>
            <a:p>
              <a:pPr algn="ctr"/>
              <a:r>
                <a:rPr lang="en-US" sz="1800" dirty="0" smtClean="0">
                  <a:solidFill>
                    <a:schemeClr val="accent1">
                      <a:lumMod val="75000"/>
                    </a:schemeClr>
                  </a:solidFill>
                  <a:latin typeface="Avenir Book"/>
                  <a:cs typeface="Avenir Book"/>
                </a:rPr>
                <a:t>Boat</a:t>
              </a:r>
              <a:endParaRPr lang="en-US" sz="1800" dirty="0">
                <a:solidFill>
                  <a:schemeClr val="accent1">
                    <a:lumMod val="75000"/>
                  </a:schemeClr>
                </a:solidFill>
                <a:latin typeface="Avenir Book"/>
                <a:cs typeface="Avenir Book"/>
              </a:endParaRPr>
            </a:p>
          </p:txBody>
        </p:sp>
        <p:sp>
          <p:nvSpPr>
            <p:cNvPr id="87" name="TextBox 86"/>
            <p:cNvSpPr txBox="1"/>
            <p:nvPr/>
          </p:nvSpPr>
          <p:spPr>
            <a:xfrm>
              <a:off x="38894555" y="17527437"/>
              <a:ext cx="1150218" cy="646331"/>
            </a:xfrm>
            <a:prstGeom prst="rect">
              <a:avLst/>
            </a:prstGeom>
            <a:noFill/>
          </p:spPr>
          <p:txBody>
            <a:bodyPr wrap="none" rtlCol="0">
              <a:spAutoFit/>
            </a:bodyPr>
            <a:lstStyle/>
            <a:p>
              <a:pPr algn="ctr"/>
              <a:r>
                <a:rPr lang="en-US" sz="1800" dirty="0" smtClean="0">
                  <a:solidFill>
                    <a:srgbClr val="008000"/>
                  </a:solidFill>
                  <a:latin typeface="Avenir Book"/>
                  <a:cs typeface="Avenir Book"/>
                </a:rPr>
                <a:t>Transport</a:t>
              </a:r>
            </a:p>
            <a:p>
              <a:pPr algn="ctr"/>
              <a:r>
                <a:rPr lang="en-US" sz="1800" dirty="0" smtClean="0">
                  <a:solidFill>
                    <a:srgbClr val="008000"/>
                  </a:solidFill>
                  <a:latin typeface="Avenir Book"/>
                  <a:cs typeface="Avenir Book"/>
                </a:rPr>
                <a:t>Boat</a:t>
              </a:r>
              <a:endParaRPr lang="en-US" sz="1800" dirty="0">
                <a:solidFill>
                  <a:srgbClr val="008000"/>
                </a:solidFill>
                <a:latin typeface="Avenir Book"/>
                <a:cs typeface="Avenir Book"/>
              </a:endParaRPr>
            </a:p>
          </p:txBody>
        </p:sp>
        <p:sp>
          <p:nvSpPr>
            <p:cNvPr id="88" name="TextBox 87"/>
            <p:cNvSpPr txBox="1"/>
            <p:nvPr/>
          </p:nvSpPr>
          <p:spPr>
            <a:xfrm>
              <a:off x="41432057" y="17492136"/>
              <a:ext cx="663403" cy="646331"/>
            </a:xfrm>
            <a:prstGeom prst="rect">
              <a:avLst/>
            </a:prstGeom>
            <a:noFill/>
          </p:spPr>
          <p:txBody>
            <a:bodyPr wrap="none" rtlCol="0">
              <a:spAutoFit/>
            </a:bodyPr>
            <a:lstStyle/>
            <a:p>
              <a:pPr algn="ctr"/>
              <a:r>
                <a:rPr lang="en-US" sz="1800" dirty="0" smtClean="0">
                  <a:solidFill>
                    <a:schemeClr val="accent2">
                      <a:lumMod val="75000"/>
                    </a:schemeClr>
                  </a:solidFill>
                  <a:latin typeface="Avenir Book"/>
                  <a:cs typeface="Avenir Book"/>
                </a:rPr>
                <a:t>DW</a:t>
              </a:r>
            </a:p>
            <a:p>
              <a:pPr algn="ctr"/>
              <a:r>
                <a:rPr lang="en-US" sz="1800" dirty="0" smtClean="0">
                  <a:solidFill>
                    <a:schemeClr val="accent2">
                      <a:lumMod val="75000"/>
                    </a:schemeClr>
                  </a:solidFill>
                  <a:latin typeface="Avenir Book"/>
                  <a:cs typeface="Avenir Book"/>
                </a:rPr>
                <a:t>Boat</a:t>
              </a:r>
              <a:endParaRPr lang="en-US" sz="1800" dirty="0">
                <a:solidFill>
                  <a:schemeClr val="accent2">
                    <a:lumMod val="75000"/>
                  </a:schemeClr>
                </a:solidFill>
                <a:latin typeface="Avenir Book"/>
                <a:cs typeface="Avenir Book"/>
              </a:endParaRPr>
            </a:p>
          </p:txBody>
        </p:sp>
        <p:cxnSp>
          <p:nvCxnSpPr>
            <p:cNvPr id="90" name="Straight Connector 89"/>
            <p:cNvCxnSpPr/>
            <p:nvPr/>
          </p:nvCxnSpPr>
          <p:spPr>
            <a:xfrm>
              <a:off x="33971521" y="13983210"/>
              <a:ext cx="0" cy="3576658"/>
            </a:xfrm>
            <a:prstGeom prst="line">
              <a:avLst/>
            </a:prstGeom>
          </p:spPr>
          <p:style>
            <a:lnRef idx="2">
              <a:schemeClr val="dk1"/>
            </a:lnRef>
            <a:fillRef idx="0">
              <a:schemeClr val="dk1"/>
            </a:fillRef>
            <a:effectRef idx="1">
              <a:schemeClr val="dk1"/>
            </a:effectRef>
            <a:fontRef idx="minor">
              <a:schemeClr val="tx1"/>
            </a:fontRef>
          </p:style>
        </p:cxnSp>
        <p:cxnSp>
          <p:nvCxnSpPr>
            <p:cNvPr id="91" name="Straight Connector 90"/>
            <p:cNvCxnSpPr/>
            <p:nvPr/>
          </p:nvCxnSpPr>
          <p:spPr>
            <a:xfrm>
              <a:off x="40080298" y="13966855"/>
              <a:ext cx="0" cy="3475058"/>
            </a:xfrm>
            <a:prstGeom prst="line">
              <a:avLst/>
            </a:prstGeom>
          </p:spPr>
          <p:style>
            <a:lnRef idx="2">
              <a:schemeClr val="dk1"/>
            </a:lnRef>
            <a:fillRef idx="0">
              <a:schemeClr val="dk1"/>
            </a:fillRef>
            <a:effectRef idx="1">
              <a:schemeClr val="dk1"/>
            </a:effectRef>
            <a:fontRef idx="minor">
              <a:schemeClr val="tx1"/>
            </a:fontRef>
          </p:style>
        </p:cxnSp>
        <p:sp>
          <p:nvSpPr>
            <p:cNvPr id="92" name="Rectangle 91"/>
            <p:cNvSpPr/>
            <p:nvPr/>
          </p:nvSpPr>
          <p:spPr>
            <a:xfrm>
              <a:off x="31428860" y="13535055"/>
              <a:ext cx="4942698" cy="660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TextBox 93"/>
            <p:cNvSpPr txBox="1"/>
            <p:nvPr/>
          </p:nvSpPr>
          <p:spPr>
            <a:xfrm>
              <a:off x="31725259" y="18838178"/>
              <a:ext cx="10370202" cy="841916"/>
            </a:xfrm>
            <a:prstGeom prst="rect">
              <a:avLst/>
            </a:prstGeom>
            <a:noFill/>
          </p:spPr>
          <p:txBody>
            <a:bodyPr wrap="square" rtlCol="0">
              <a:spAutoFit/>
            </a:bodyPr>
            <a:lstStyle/>
            <a:p>
              <a:r>
                <a:rPr lang="en-US" sz="2400" dirty="0" smtClean="0">
                  <a:latin typeface="Arial Black"/>
                  <a:cs typeface="Arial Black"/>
                </a:rPr>
                <a:t>Figure 3. Bocas dolphins emit whistles that vary in duration and minimum frequency between areas with low and high boat traffic and with type of boat interaction.</a:t>
              </a:r>
              <a:endParaRPr lang="en-US" sz="2400" dirty="0">
                <a:latin typeface="Arial Black"/>
                <a:cs typeface="Arial Black"/>
              </a:endParaRPr>
            </a:p>
          </p:txBody>
        </p:sp>
      </p:grpSp>
      <p:sp>
        <p:nvSpPr>
          <p:cNvPr id="10" name="TextBox 9"/>
          <p:cNvSpPr txBox="1"/>
          <p:nvPr/>
        </p:nvSpPr>
        <p:spPr>
          <a:xfrm>
            <a:off x="2273301" y="23726496"/>
            <a:ext cx="11185530" cy="2062103"/>
          </a:xfrm>
          <a:prstGeom prst="rect">
            <a:avLst/>
          </a:prstGeom>
          <a:noFill/>
        </p:spPr>
        <p:txBody>
          <a:bodyPr wrap="square" rtlCol="0">
            <a:spAutoFit/>
          </a:bodyPr>
          <a:lstStyle/>
          <a:p>
            <a:pPr algn="just"/>
            <a:r>
              <a:rPr lang="en-US" sz="3200" dirty="0">
                <a:latin typeface="Avenir Book"/>
              </a:rPr>
              <a:t>We have observed a rapid and disorganized growth of the dolphin watching industry resulting in an annual increase in the number of boats interacting with the same group of dolphins within a period of 1h from 2 to 39 boats. </a:t>
            </a:r>
          </a:p>
        </p:txBody>
      </p:sp>
      <p:sp>
        <p:nvSpPr>
          <p:cNvPr id="18" name="TextBox 17"/>
          <p:cNvSpPr txBox="1"/>
          <p:nvPr/>
        </p:nvSpPr>
        <p:spPr>
          <a:xfrm>
            <a:off x="15435955" y="13804829"/>
            <a:ext cx="12637566" cy="2062103"/>
          </a:xfrm>
          <a:prstGeom prst="rect">
            <a:avLst/>
          </a:prstGeom>
          <a:noFill/>
        </p:spPr>
        <p:txBody>
          <a:bodyPr wrap="square" rtlCol="0">
            <a:spAutoFit/>
          </a:bodyPr>
          <a:lstStyle/>
          <a:p>
            <a:pPr algn="just"/>
            <a:r>
              <a:rPr lang="en-US" sz="3200" dirty="0">
                <a:latin typeface="Avenir Book"/>
              </a:rPr>
              <a:t>Our previous work showed that dolphins significantly respond to boat presence by increasing whistle duration and lowering their minimum frequency, particularly when engaged in foraging </a:t>
            </a:r>
            <a:r>
              <a:rPr lang="en-US" sz="3200" dirty="0" smtClean="0">
                <a:latin typeface="Avenir Book"/>
              </a:rPr>
              <a:t>activities</a:t>
            </a:r>
            <a:r>
              <a:rPr lang="en-US" sz="3200" baseline="30000" dirty="0" smtClean="0">
                <a:latin typeface="Avenir Book"/>
              </a:rPr>
              <a:t>3,4</a:t>
            </a:r>
            <a:r>
              <a:rPr lang="en-US" sz="3200" dirty="0" smtClean="0">
                <a:latin typeface="Avenir Book"/>
              </a:rPr>
              <a:t>.</a:t>
            </a:r>
            <a:endParaRPr lang="en-US" sz="3200" dirty="0">
              <a:latin typeface="Avenir Book"/>
            </a:endParaRPr>
          </a:p>
        </p:txBody>
      </p:sp>
      <p:sp>
        <p:nvSpPr>
          <p:cNvPr id="19" name="TextBox 18"/>
          <p:cNvSpPr txBox="1"/>
          <p:nvPr/>
        </p:nvSpPr>
        <p:spPr>
          <a:xfrm>
            <a:off x="15438305" y="27430902"/>
            <a:ext cx="12816438" cy="4401205"/>
          </a:xfrm>
          <a:prstGeom prst="rect">
            <a:avLst/>
          </a:prstGeom>
          <a:noFill/>
        </p:spPr>
        <p:txBody>
          <a:bodyPr wrap="square" rtlCol="0">
            <a:spAutoFit/>
          </a:bodyPr>
          <a:lstStyle/>
          <a:p>
            <a:pPr algn="just"/>
            <a:r>
              <a:rPr lang="en-US" sz="2800" dirty="0" smtClean="0">
                <a:latin typeface="Avenir Book"/>
                <a:cs typeface="Avenir Book"/>
              </a:rPr>
              <a:t>Recordings were made using a </a:t>
            </a:r>
            <a:r>
              <a:rPr lang="en-US" sz="2800" dirty="0" err="1" smtClean="0">
                <a:latin typeface="Avenir Book"/>
                <a:cs typeface="Avenir Book"/>
              </a:rPr>
              <a:t>Reson</a:t>
            </a:r>
            <a:r>
              <a:rPr lang="en-US" sz="2800" dirty="0" smtClean="0">
                <a:latin typeface="Avenir Book"/>
                <a:cs typeface="Avenir Book"/>
              </a:rPr>
              <a:t> 4033 hydrophone (sensitivity -203 dB </a:t>
            </a:r>
            <a:r>
              <a:rPr lang="en-US" sz="2800" dirty="0" smtClean="0">
                <a:latin typeface="Times New Roman"/>
                <a:cs typeface="Times New Roman"/>
              </a:rPr>
              <a:t>± </a:t>
            </a:r>
            <a:r>
              <a:rPr lang="en-US" sz="2800" dirty="0" smtClean="0">
                <a:latin typeface="Avenir Book"/>
                <a:cs typeface="Times New Roman"/>
              </a:rPr>
              <a:t>2 dB 1Hz to 80 kHz) connected through a charge amplifier to </a:t>
            </a:r>
            <a:r>
              <a:rPr lang="en-US" sz="2800" dirty="0" err="1" smtClean="0">
                <a:latin typeface="Avenir Book"/>
                <a:cs typeface="Times New Roman"/>
              </a:rPr>
              <a:t>Avisoft</a:t>
            </a:r>
            <a:r>
              <a:rPr lang="en-US" sz="2800" dirty="0" smtClean="0">
                <a:latin typeface="Avenir Book"/>
                <a:cs typeface="Times New Roman"/>
              </a:rPr>
              <a:t> </a:t>
            </a:r>
            <a:r>
              <a:rPr lang="en-US" sz="2800" dirty="0" err="1" smtClean="0">
                <a:latin typeface="Avenir Book"/>
                <a:cs typeface="Times New Roman"/>
              </a:rPr>
              <a:t>UltraSoundGate</a:t>
            </a:r>
            <a:r>
              <a:rPr lang="en-US" sz="2800" dirty="0" smtClean="0">
                <a:latin typeface="Avenir Book"/>
                <a:cs typeface="Times New Roman"/>
              </a:rPr>
              <a:t> 116Hb data acquisition hardware with adjustable, discrete gain settings. The digital output</a:t>
            </a:r>
            <a:r>
              <a:rPr lang="en-US" sz="2800" dirty="0" smtClean="0">
                <a:latin typeface="Avenir Book"/>
                <a:cs typeface="Avenir Book"/>
              </a:rPr>
              <a:t> was stored on a laptop computer. </a:t>
            </a:r>
            <a:r>
              <a:rPr lang="en-US" sz="2800" dirty="0">
                <a:latin typeface="Avenir Book"/>
                <a:cs typeface="Avenir Book"/>
              </a:rPr>
              <a:t>We used the </a:t>
            </a:r>
            <a:r>
              <a:rPr lang="en-US" sz="2800" dirty="0" err="1">
                <a:latin typeface="Avenir Book"/>
                <a:cs typeface="Avenir Book"/>
              </a:rPr>
              <a:t>PAMGuide.R</a:t>
            </a:r>
            <a:r>
              <a:rPr lang="en-US" sz="2800" dirty="0">
                <a:latin typeface="Avenir Book"/>
                <a:cs typeface="Avenir Book"/>
              </a:rPr>
              <a:t> </a:t>
            </a:r>
            <a:r>
              <a:rPr lang="en-US" sz="2800" dirty="0" smtClean="0">
                <a:latin typeface="Avenir Book"/>
                <a:cs typeface="Avenir Book"/>
              </a:rPr>
              <a:t>package</a:t>
            </a:r>
            <a:r>
              <a:rPr lang="en-US" sz="2800" baseline="30000" dirty="0" smtClean="0">
                <a:latin typeface="Avenir Book"/>
                <a:cs typeface="Avenir Book"/>
              </a:rPr>
              <a:t>5</a:t>
            </a:r>
            <a:r>
              <a:rPr lang="en-US" sz="2800" dirty="0" smtClean="0">
                <a:latin typeface="Avenir Book"/>
                <a:cs typeface="Avenir Book"/>
              </a:rPr>
              <a:t> </a:t>
            </a:r>
            <a:r>
              <a:rPr lang="en-US" sz="2800" dirty="0">
                <a:latin typeface="Avenir Book"/>
                <a:cs typeface="Avenir Book"/>
              </a:rPr>
              <a:t>to measure ambient noise levels (RMS values, 100Hz to 48kHz) for each of these recordings. </a:t>
            </a:r>
            <a:r>
              <a:rPr lang="en-US" sz="2800" dirty="0" smtClean="0">
                <a:latin typeface="Avenir Book"/>
                <a:cs typeface="Avenir Book"/>
              </a:rPr>
              <a:t>Recordings for analysis were chosen from those not dominated by snapping shrimp</a:t>
            </a:r>
            <a:r>
              <a:rPr lang="en-US" sz="2800" dirty="0">
                <a:latin typeface="Avenir Book"/>
                <a:cs typeface="Avenir Book"/>
              </a:rPr>
              <a:t>. For each whistle within those recordings we measured standard variables: minimum, maximum, start, end, peak, delta frequencies (kHz) and duration (s). </a:t>
            </a:r>
            <a:endParaRPr lang="en-US" sz="2800" dirty="0">
              <a:latin typeface="Avenir Book"/>
            </a:endParaRPr>
          </a:p>
          <a:p>
            <a:pPr algn="just"/>
            <a:endParaRPr lang="en-US" sz="2800" dirty="0">
              <a:latin typeface="Avenir Book"/>
            </a:endParaRPr>
          </a:p>
        </p:txBody>
      </p:sp>
      <p:sp>
        <p:nvSpPr>
          <p:cNvPr id="59" name="TextBox 58"/>
          <p:cNvSpPr txBox="1"/>
          <p:nvPr/>
        </p:nvSpPr>
        <p:spPr>
          <a:xfrm>
            <a:off x="29330395" y="27913206"/>
            <a:ext cx="12846978" cy="3539430"/>
          </a:xfrm>
          <a:prstGeom prst="rect">
            <a:avLst/>
          </a:prstGeom>
          <a:noFill/>
        </p:spPr>
        <p:txBody>
          <a:bodyPr wrap="square" rtlCol="0">
            <a:spAutoFit/>
          </a:bodyPr>
          <a:lstStyle/>
          <a:p>
            <a:pPr algn="just"/>
            <a:r>
              <a:rPr lang="en-US" sz="3200" dirty="0">
                <a:latin typeface="Avenir Book"/>
              </a:rPr>
              <a:t>These results indicate that while </a:t>
            </a:r>
            <a:r>
              <a:rPr lang="en-US" sz="3200" dirty="0" smtClean="0">
                <a:latin typeface="Avenir Book"/>
              </a:rPr>
              <a:t>noise increases with number of boats</a:t>
            </a:r>
            <a:r>
              <a:rPr lang="en-US" sz="3200" dirty="0">
                <a:latin typeface="Avenir Book"/>
              </a:rPr>
              <a:t>, </a:t>
            </a:r>
            <a:r>
              <a:rPr lang="en-US" sz="3200" dirty="0" smtClean="0">
                <a:latin typeface="Avenir Book"/>
              </a:rPr>
              <a:t>noise per se only </a:t>
            </a:r>
            <a:r>
              <a:rPr lang="en-US" sz="3200" dirty="0">
                <a:latin typeface="Avenir Book"/>
              </a:rPr>
              <a:t>explained a small percent of the variation observed in dolphin whistle </a:t>
            </a:r>
            <a:r>
              <a:rPr lang="en-US" sz="3200" dirty="0" smtClean="0">
                <a:latin typeface="Avenir Book"/>
              </a:rPr>
              <a:t>structure. This suggest that other aspects of dolphin watching boats could be affecting dolphin whistles. The dolphins are likely using vision as well as hearing to integrate factors such as mode of approach, increase in quantity of boats, and noise generated by the boats. </a:t>
            </a:r>
            <a:endParaRPr lang="en-US" sz="3200" dirty="0"/>
          </a:p>
        </p:txBody>
      </p:sp>
      <p:sp>
        <p:nvSpPr>
          <p:cNvPr id="60" name="TextBox 59"/>
          <p:cNvSpPr txBox="1"/>
          <p:nvPr/>
        </p:nvSpPr>
        <p:spPr>
          <a:xfrm>
            <a:off x="1324526" y="31653516"/>
            <a:ext cx="2092189" cy="461665"/>
          </a:xfrm>
          <a:prstGeom prst="rect">
            <a:avLst/>
          </a:prstGeom>
          <a:noFill/>
        </p:spPr>
        <p:txBody>
          <a:bodyPr wrap="none" rtlCol="0">
            <a:spAutoFit/>
          </a:bodyPr>
          <a:lstStyle/>
          <a:p>
            <a:r>
              <a:rPr lang="en-US" sz="2400" dirty="0" smtClean="0">
                <a:latin typeface="Arial Black"/>
                <a:cs typeface="Arial Black"/>
              </a:rPr>
              <a:t>References</a:t>
            </a:r>
            <a:endParaRPr lang="en-US" sz="2400" dirty="0">
              <a:latin typeface="Arial Black"/>
              <a:cs typeface="Arial Black"/>
            </a:endParaRPr>
          </a:p>
        </p:txBody>
      </p:sp>
      <p:sp>
        <p:nvSpPr>
          <p:cNvPr id="61" name="TextBox 60"/>
          <p:cNvSpPr txBox="1"/>
          <p:nvPr/>
        </p:nvSpPr>
        <p:spPr>
          <a:xfrm>
            <a:off x="29519546" y="32437976"/>
            <a:ext cx="12756220" cy="369332"/>
          </a:xfrm>
          <a:prstGeom prst="rect">
            <a:avLst/>
          </a:prstGeom>
          <a:noFill/>
        </p:spPr>
        <p:txBody>
          <a:bodyPr wrap="square" rtlCol="0">
            <a:spAutoFit/>
          </a:bodyPr>
          <a:lstStyle/>
          <a:p>
            <a:pPr algn="just"/>
            <a:endParaRPr lang="en-US" sz="1800" dirty="0">
              <a:latin typeface="Avenir Book"/>
            </a:endParaRPr>
          </a:p>
        </p:txBody>
      </p:sp>
      <p:pic>
        <p:nvPicPr>
          <p:cNvPr id="50" name="Picture 49" descr="Bocas Tursiops sightings 2004_2012.png"/>
          <p:cNvPicPr>
            <a:picLocks noChangeAspect="1"/>
          </p:cNvPicPr>
          <p:nvPr/>
        </p:nvPicPr>
        <p:blipFill>
          <a:blip r:embed="rId6">
            <a:alphaModFix amt="37000"/>
            <a:extLst>
              <a:ext uri="{28A0092B-C50C-407E-A947-70E740481C1C}">
                <a14:useLocalDpi xmlns:a14="http://schemas.microsoft.com/office/drawing/2010/main" val="0"/>
              </a:ext>
            </a:extLst>
          </a:blip>
          <a:stretch>
            <a:fillRect/>
          </a:stretch>
        </p:blipFill>
        <p:spPr>
          <a:xfrm>
            <a:off x="3752772" y="15228639"/>
            <a:ext cx="8019146" cy="6196612"/>
          </a:xfrm>
          <a:prstGeom prst="rect">
            <a:avLst/>
          </a:prstGeom>
        </p:spPr>
      </p:pic>
      <p:sp>
        <p:nvSpPr>
          <p:cNvPr id="4" name="Oval 3"/>
          <p:cNvSpPr/>
          <p:nvPr/>
        </p:nvSpPr>
        <p:spPr>
          <a:xfrm>
            <a:off x="7168965" y="18379046"/>
            <a:ext cx="1308100" cy="1251596"/>
          </a:xfrm>
          <a:prstGeom prst="ellipse">
            <a:avLst/>
          </a:prstGeom>
          <a:no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273301" y="22016639"/>
            <a:ext cx="11861800" cy="1569660"/>
          </a:xfrm>
          <a:prstGeom prst="rect">
            <a:avLst/>
          </a:prstGeom>
          <a:noFill/>
        </p:spPr>
        <p:txBody>
          <a:bodyPr wrap="square" rtlCol="0">
            <a:spAutoFit/>
          </a:bodyPr>
          <a:lstStyle/>
          <a:p>
            <a:r>
              <a:rPr lang="en-US" sz="2400" dirty="0" smtClean="0">
                <a:latin typeface="Arial Black"/>
                <a:cs typeface="Arial Black"/>
              </a:rPr>
              <a:t>Figure 1. Distribution of dolphin groups sighted during boat-surveys using pre-determined transects (2004-2012) and non-systematic surveys (2013-2014). The circled area is where dolphin watching activities concentrate.</a:t>
            </a:r>
            <a:endParaRPr lang="en-US" sz="2400" dirty="0">
              <a:latin typeface="Arial Black"/>
              <a:cs typeface="Arial Black"/>
            </a:endParaRPr>
          </a:p>
        </p:txBody>
      </p:sp>
      <p:graphicFrame>
        <p:nvGraphicFramePr>
          <p:cNvPr id="53" name="Chart 52"/>
          <p:cNvGraphicFramePr>
            <a:graphicFrameLocks/>
          </p:cNvGraphicFramePr>
          <p:nvPr>
            <p:extLst>
              <p:ext uri="{D42A27DB-BD31-4B8C-83A1-F6EECF244321}">
                <p14:modId xmlns:p14="http://schemas.microsoft.com/office/powerpoint/2010/main" val="2723079787"/>
              </p:ext>
            </p:extLst>
          </p:nvPr>
        </p:nvGraphicFramePr>
        <p:xfrm>
          <a:off x="3301999" y="25984665"/>
          <a:ext cx="8810631" cy="4353117"/>
        </p:xfrm>
        <a:graphic>
          <a:graphicData uri="http://schemas.openxmlformats.org/drawingml/2006/chart">
            <c:chart xmlns:c="http://schemas.openxmlformats.org/drawingml/2006/chart" xmlns:r="http://schemas.openxmlformats.org/officeDocument/2006/relationships" r:id="rId7"/>
          </a:graphicData>
        </a:graphic>
      </p:graphicFrame>
      <p:sp>
        <p:nvSpPr>
          <p:cNvPr id="62" name="TextBox 61"/>
          <p:cNvSpPr txBox="1"/>
          <p:nvPr/>
        </p:nvSpPr>
        <p:spPr>
          <a:xfrm>
            <a:off x="8225412" y="15617736"/>
            <a:ext cx="3118963" cy="523220"/>
          </a:xfrm>
          <a:prstGeom prst="rect">
            <a:avLst/>
          </a:prstGeom>
          <a:noFill/>
        </p:spPr>
        <p:txBody>
          <a:bodyPr wrap="none" rtlCol="0">
            <a:spAutoFit/>
          </a:bodyPr>
          <a:lstStyle/>
          <a:p>
            <a:r>
              <a:rPr lang="en-US" sz="2800" dirty="0" smtClean="0">
                <a:latin typeface="Arial Black"/>
                <a:cs typeface="Arial Black"/>
              </a:rPr>
              <a:t>Bocas del Toro</a:t>
            </a:r>
            <a:endParaRPr lang="en-US" sz="2800" dirty="0">
              <a:latin typeface="Arial Black"/>
              <a:cs typeface="Arial Black"/>
            </a:endParaRPr>
          </a:p>
        </p:txBody>
      </p:sp>
      <p:sp>
        <p:nvSpPr>
          <p:cNvPr id="63" name="TextBox 62"/>
          <p:cNvSpPr txBox="1"/>
          <p:nvPr/>
        </p:nvSpPr>
        <p:spPr>
          <a:xfrm>
            <a:off x="2425700" y="30337782"/>
            <a:ext cx="11861800" cy="830997"/>
          </a:xfrm>
          <a:prstGeom prst="rect">
            <a:avLst/>
          </a:prstGeom>
          <a:noFill/>
        </p:spPr>
        <p:txBody>
          <a:bodyPr wrap="square" rtlCol="0">
            <a:spAutoFit/>
          </a:bodyPr>
          <a:lstStyle/>
          <a:p>
            <a:r>
              <a:rPr lang="en-US" sz="2400" dirty="0" smtClean="0">
                <a:latin typeface="Arial Black"/>
                <a:cs typeface="Arial Black"/>
              </a:rPr>
              <a:t>Figure 2. Number of dolphin watching boats interacting simultaneously with the same group of dolphins within 1 hour period</a:t>
            </a:r>
            <a:endParaRPr lang="en-US" sz="2400" dirty="0">
              <a:latin typeface="Arial Black"/>
              <a:cs typeface="Arial Black"/>
            </a:endParaRPr>
          </a:p>
        </p:txBody>
      </p:sp>
      <p:sp>
        <p:nvSpPr>
          <p:cNvPr id="27" name="TextBox 26"/>
          <p:cNvSpPr txBox="1"/>
          <p:nvPr/>
        </p:nvSpPr>
        <p:spPr>
          <a:xfrm>
            <a:off x="1295400" y="32156400"/>
            <a:ext cx="41452800" cy="1754327"/>
          </a:xfrm>
          <a:prstGeom prst="rect">
            <a:avLst/>
          </a:prstGeom>
          <a:noFill/>
        </p:spPr>
        <p:txBody>
          <a:bodyPr wrap="square" rtlCol="0">
            <a:spAutoFit/>
          </a:bodyPr>
          <a:lstStyle/>
          <a:p>
            <a:pPr marL="342900" indent="-342900">
              <a:buAutoNum type="arabicPeriod"/>
            </a:pPr>
            <a:r>
              <a:rPr lang="en-US" sz="1800" dirty="0" smtClean="0">
                <a:latin typeface="Arial"/>
                <a:cs typeface="Arial"/>
              </a:rPr>
              <a:t>May</a:t>
            </a:r>
            <a:r>
              <a:rPr lang="en-US" sz="1800" dirty="0">
                <a:latin typeface="Arial"/>
                <a:cs typeface="Arial"/>
              </a:rPr>
              <a:t>-Collado, L. J.1,2, </a:t>
            </a:r>
            <a:r>
              <a:rPr lang="en-US" sz="1800" dirty="0" err="1">
                <a:latin typeface="Arial"/>
                <a:cs typeface="Arial"/>
              </a:rPr>
              <a:t>Barragán</a:t>
            </a:r>
            <a:r>
              <a:rPr lang="en-US" sz="1800" dirty="0">
                <a:latin typeface="Arial"/>
                <a:cs typeface="Arial"/>
              </a:rPr>
              <a:t>-Barrera, D. C.3, </a:t>
            </a:r>
            <a:r>
              <a:rPr lang="en-US" sz="1800" dirty="0" err="1">
                <a:latin typeface="Arial"/>
                <a:cs typeface="Arial"/>
              </a:rPr>
              <a:t>Quiñones-Lebrón</a:t>
            </a:r>
            <a:r>
              <a:rPr lang="en-US" sz="1800" dirty="0">
                <a:latin typeface="Arial"/>
                <a:cs typeface="Arial"/>
              </a:rPr>
              <a:t>, S. G.1, &amp; W. Aquino-Reynoso1. 2012. Dolphin watching boats impact on habitat use and communication of bottlenose dolphins in Bocas </a:t>
            </a:r>
            <a:r>
              <a:rPr lang="en-US" sz="1800" dirty="0" err="1">
                <a:latin typeface="Arial"/>
                <a:cs typeface="Arial"/>
              </a:rPr>
              <a:t>delToro</a:t>
            </a:r>
            <a:r>
              <a:rPr lang="en-US" sz="1800" dirty="0">
                <a:latin typeface="Arial"/>
                <a:cs typeface="Arial"/>
              </a:rPr>
              <a:t>, Panama during 2004, 2006-2010. International Whaling Commission. SC/64/WW2</a:t>
            </a:r>
            <a:r>
              <a:rPr lang="en-US" sz="1800" dirty="0" smtClean="0">
                <a:latin typeface="Arial"/>
                <a:cs typeface="Arial"/>
              </a:rPr>
              <a:t>.</a:t>
            </a:r>
          </a:p>
          <a:p>
            <a:pPr marL="342900" indent="-342900">
              <a:buAutoNum type="arabicPeriod"/>
            </a:pPr>
            <a:r>
              <a:rPr lang="en-US" sz="1800" dirty="0" smtClean="0">
                <a:latin typeface="Arial"/>
                <a:cs typeface="Arial"/>
              </a:rPr>
              <a:t>May-Collado</a:t>
            </a:r>
            <a:r>
              <a:rPr lang="en-US" sz="1800" dirty="0">
                <a:latin typeface="Arial"/>
                <a:cs typeface="Arial"/>
              </a:rPr>
              <a:t>, L. J., </a:t>
            </a:r>
            <a:r>
              <a:rPr lang="en-US" sz="1800" dirty="0" err="1">
                <a:latin typeface="Arial"/>
                <a:cs typeface="Arial"/>
              </a:rPr>
              <a:t>Quiñones-Lebrón</a:t>
            </a:r>
            <a:r>
              <a:rPr lang="en-US" sz="1800" dirty="0">
                <a:latin typeface="Arial"/>
                <a:cs typeface="Arial"/>
              </a:rPr>
              <a:t>, S. G., </a:t>
            </a:r>
            <a:r>
              <a:rPr lang="en-US" sz="1800" dirty="0" err="1">
                <a:latin typeface="Arial"/>
                <a:cs typeface="Arial"/>
              </a:rPr>
              <a:t>Barragán</a:t>
            </a:r>
            <a:r>
              <a:rPr lang="en-US" sz="1800" dirty="0">
                <a:latin typeface="Arial"/>
                <a:cs typeface="Arial"/>
              </a:rPr>
              <a:t>-Barrera, D. C., Jose D. Palacios, Monica </a:t>
            </a:r>
            <a:r>
              <a:rPr lang="en-US" sz="1800" dirty="0" err="1">
                <a:latin typeface="Arial"/>
                <a:cs typeface="Arial"/>
              </a:rPr>
              <a:t>Gamboa-Poveda</a:t>
            </a:r>
            <a:r>
              <a:rPr lang="en-US" sz="1800" dirty="0">
                <a:latin typeface="Arial"/>
                <a:cs typeface="Arial"/>
              </a:rPr>
              <a:t>. 2014. The dolphin watching industry of Bocas del Toro continues impacting the resident bottlenose dolphin population.  International Whaling Commission, Slovenia. SC/65b/WW06</a:t>
            </a:r>
            <a:r>
              <a:rPr lang="en-US" sz="1800" dirty="0" smtClean="0">
                <a:latin typeface="Arial"/>
                <a:cs typeface="Arial"/>
              </a:rPr>
              <a:t>.</a:t>
            </a:r>
          </a:p>
          <a:p>
            <a:pPr marL="342900" indent="-342900">
              <a:buAutoNum type="arabicPeriod"/>
            </a:pPr>
            <a:r>
              <a:rPr lang="en-US" sz="1800" dirty="0">
                <a:latin typeface="Arial"/>
                <a:cs typeface="Arial"/>
              </a:rPr>
              <a:t>May-Collado, L. J. and D. </a:t>
            </a:r>
            <a:r>
              <a:rPr lang="en-US" sz="1800" dirty="0" err="1">
                <a:latin typeface="Arial"/>
                <a:cs typeface="Arial"/>
              </a:rPr>
              <a:t>Wartzok</a:t>
            </a:r>
            <a:r>
              <a:rPr lang="en-US" sz="1800" dirty="0">
                <a:latin typeface="Arial"/>
                <a:cs typeface="Arial"/>
              </a:rPr>
              <a:t>. 2008. A comparison of bottlenose dolphin whistle in the Western Atlantic Ocean: insights on factors promoting whistle variation. Journal of </a:t>
            </a:r>
            <a:r>
              <a:rPr lang="en-US" sz="1800" dirty="0" err="1">
                <a:latin typeface="Arial"/>
                <a:cs typeface="Arial"/>
              </a:rPr>
              <a:t>Mammalogy</a:t>
            </a:r>
            <a:r>
              <a:rPr lang="en-US" sz="1800" dirty="0">
                <a:latin typeface="Arial"/>
                <a:cs typeface="Arial"/>
              </a:rPr>
              <a:t>. 89:205-216.</a:t>
            </a:r>
          </a:p>
          <a:p>
            <a:pPr marL="342900" indent="-342900">
              <a:buAutoNum type="arabicPeriod"/>
            </a:pPr>
            <a:r>
              <a:rPr lang="en-US" sz="1800" dirty="0">
                <a:latin typeface="Arial"/>
                <a:cs typeface="Arial"/>
              </a:rPr>
              <a:t>May-Collado, L.J. and S. Quinones-</a:t>
            </a:r>
            <a:r>
              <a:rPr lang="en-US" sz="1800" dirty="0" err="1">
                <a:latin typeface="Arial"/>
                <a:cs typeface="Arial"/>
              </a:rPr>
              <a:t>Lebron</a:t>
            </a:r>
            <a:r>
              <a:rPr lang="en-US" sz="1800" dirty="0">
                <a:latin typeface="Arial"/>
                <a:cs typeface="Arial"/>
              </a:rPr>
              <a:t>. 2014. Dolphin changes in whistle structure with watercraft activity depends on their behavioral state.  J. </a:t>
            </a:r>
            <a:r>
              <a:rPr lang="en-US" sz="1800" dirty="0" err="1">
                <a:latin typeface="Arial"/>
                <a:cs typeface="Arial"/>
              </a:rPr>
              <a:t>Acoust</a:t>
            </a:r>
            <a:r>
              <a:rPr lang="en-US" sz="1800" dirty="0">
                <a:latin typeface="Arial"/>
                <a:cs typeface="Arial"/>
              </a:rPr>
              <a:t>. Soc. Am. EL 135, EL193-198.</a:t>
            </a:r>
            <a:endParaRPr lang="en-US" sz="1800" dirty="0" smtClean="0">
              <a:latin typeface="Arial"/>
              <a:cs typeface="Arial"/>
            </a:endParaRPr>
          </a:p>
          <a:p>
            <a:pPr marL="342900" indent="-342900">
              <a:buFontTx/>
              <a:buAutoNum type="arabicPeriod"/>
            </a:pPr>
            <a:r>
              <a:rPr lang="en-US" sz="1800" dirty="0" smtClean="0">
                <a:latin typeface="Arial"/>
                <a:cs typeface="Arial"/>
              </a:rPr>
              <a:t>Merchant</a:t>
            </a:r>
            <a:r>
              <a:rPr lang="en-US" sz="1800" dirty="0">
                <a:latin typeface="Arial"/>
                <a:cs typeface="Arial"/>
              </a:rPr>
              <a:t>, N. D., </a:t>
            </a:r>
            <a:r>
              <a:rPr lang="en-US" sz="1800" dirty="0" err="1">
                <a:latin typeface="Arial"/>
                <a:cs typeface="Arial"/>
              </a:rPr>
              <a:t>Fristrup</a:t>
            </a:r>
            <a:r>
              <a:rPr lang="en-US" sz="1800" dirty="0">
                <a:latin typeface="Arial"/>
                <a:cs typeface="Arial"/>
              </a:rPr>
              <a:t>, K. M., Johnson, M. P., Tyack, P. L., Witt, M. J., </a:t>
            </a:r>
            <a:r>
              <a:rPr lang="en-US" sz="1800" dirty="0" err="1">
                <a:latin typeface="Arial"/>
                <a:cs typeface="Arial"/>
              </a:rPr>
              <a:t>Blondel</a:t>
            </a:r>
            <a:r>
              <a:rPr lang="en-US" sz="1800" dirty="0">
                <a:latin typeface="Arial"/>
                <a:cs typeface="Arial"/>
              </a:rPr>
              <a:t>, P., Parks, S. E. (2015). Measuring acoustic habitats. Methods in Ecology and Evolution. </a:t>
            </a:r>
            <a:r>
              <a:rPr lang="en-US" sz="1800" dirty="0" err="1">
                <a:latin typeface="Arial"/>
                <a:cs typeface="Arial"/>
              </a:rPr>
              <a:t>doi</a:t>
            </a:r>
            <a:r>
              <a:rPr lang="en-US" sz="1800" dirty="0">
                <a:latin typeface="Arial"/>
                <a:cs typeface="Arial"/>
              </a:rPr>
              <a:t>: 10.1111/2041-210X.12330</a:t>
            </a:r>
          </a:p>
          <a:p>
            <a:pPr marL="342900" indent="-342900">
              <a:buAutoNum type="arabicPeriod"/>
            </a:pPr>
            <a:endParaRPr lang="en-US" sz="1800" dirty="0">
              <a:latin typeface="Arial"/>
              <a:cs typeface="Arial"/>
            </a:endParaRPr>
          </a:p>
        </p:txBody>
      </p:sp>
      <p:pic>
        <p:nvPicPr>
          <p:cNvPr id="3" name="Picture 2" descr="RMSvsBoatPresence.tif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710745" y="19510194"/>
            <a:ext cx="8810812" cy="5628906"/>
          </a:xfrm>
          <a:prstGeom prst="rect">
            <a:avLst/>
          </a:prstGeom>
        </p:spPr>
      </p:pic>
      <p:sp>
        <p:nvSpPr>
          <p:cNvPr id="17" name="TextBox 16"/>
          <p:cNvSpPr txBox="1"/>
          <p:nvPr/>
        </p:nvSpPr>
        <p:spPr>
          <a:xfrm rot="16200000">
            <a:off x="29676947" y="21939926"/>
            <a:ext cx="2590774" cy="769441"/>
          </a:xfrm>
          <a:prstGeom prst="rect">
            <a:avLst/>
          </a:prstGeom>
          <a:noFill/>
        </p:spPr>
        <p:txBody>
          <a:bodyPr wrap="none" rtlCol="0">
            <a:spAutoFit/>
          </a:bodyPr>
          <a:lstStyle/>
          <a:p>
            <a:r>
              <a:rPr lang="en-US" sz="4400" dirty="0" smtClean="0"/>
              <a:t>Noise </a:t>
            </a:r>
            <a:r>
              <a:rPr lang="en-US" sz="4400" dirty="0" err="1" smtClean="0"/>
              <a:t>dB</a:t>
            </a:r>
            <a:r>
              <a:rPr lang="en-US" sz="2000" cap="small" dirty="0" err="1" smtClean="0"/>
              <a:t>rms</a:t>
            </a:r>
            <a:endParaRPr lang="en-US" sz="2000" cap="small" dirty="0"/>
          </a:p>
        </p:txBody>
      </p:sp>
      <p:grpSp>
        <p:nvGrpSpPr>
          <p:cNvPr id="2" name="Group 1"/>
          <p:cNvGrpSpPr/>
          <p:nvPr/>
        </p:nvGrpSpPr>
        <p:grpSpPr>
          <a:xfrm>
            <a:off x="29781545" y="25139100"/>
            <a:ext cx="12669212" cy="1676986"/>
            <a:chOff x="29697312" y="24804786"/>
            <a:chExt cx="12669212" cy="1676986"/>
          </a:xfrm>
        </p:grpSpPr>
        <p:sp>
          <p:nvSpPr>
            <p:cNvPr id="54" name="TextBox 53"/>
            <p:cNvSpPr txBox="1"/>
            <p:nvPr/>
          </p:nvSpPr>
          <p:spPr>
            <a:xfrm>
              <a:off x="29697312" y="26020107"/>
              <a:ext cx="12669212" cy="461665"/>
            </a:xfrm>
            <a:prstGeom prst="rect">
              <a:avLst/>
            </a:prstGeom>
            <a:noFill/>
          </p:spPr>
          <p:txBody>
            <a:bodyPr wrap="square" rtlCol="0">
              <a:spAutoFit/>
            </a:bodyPr>
            <a:lstStyle/>
            <a:p>
              <a:pPr algn="ctr"/>
              <a:r>
                <a:rPr lang="en-US" sz="2400" dirty="0" smtClean="0">
                  <a:latin typeface="Arial Black"/>
                  <a:cs typeface="Arial Black"/>
                </a:rPr>
                <a:t>Figure 4. Noise </a:t>
              </a:r>
              <a:r>
                <a:rPr lang="en-US" sz="2400" dirty="0" err="1" smtClean="0">
                  <a:latin typeface="Arial Black"/>
                  <a:cs typeface="Arial Black"/>
                </a:rPr>
                <a:t>dB</a:t>
              </a:r>
              <a:r>
                <a:rPr lang="en-US" sz="1400" cap="small" dirty="0" err="1" smtClean="0">
                  <a:latin typeface="Arial Black"/>
                  <a:cs typeface="Arial Black"/>
                </a:rPr>
                <a:t>rms</a:t>
              </a:r>
              <a:r>
                <a:rPr lang="en-US" sz="2400" dirty="0" smtClean="0">
                  <a:latin typeface="Arial Black"/>
                  <a:cs typeface="Arial Black"/>
                </a:rPr>
                <a:t> mean values increase with number of boats.</a:t>
              </a:r>
              <a:endParaRPr lang="en-US" sz="2400" dirty="0">
                <a:latin typeface="Arial Black"/>
                <a:cs typeface="Arial Black"/>
              </a:endParaRPr>
            </a:p>
          </p:txBody>
        </p:sp>
        <p:sp>
          <p:nvSpPr>
            <p:cNvPr id="56" name="TextBox 55"/>
            <p:cNvSpPr txBox="1"/>
            <p:nvPr/>
          </p:nvSpPr>
          <p:spPr>
            <a:xfrm>
              <a:off x="32801097" y="24804786"/>
              <a:ext cx="1142410" cy="461665"/>
            </a:xfrm>
            <a:prstGeom prst="rect">
              <a:avLst/>
            </a:prstGeom>
            <a:noFill/>
          </p:spPr>
          <p:txBody>
            <a:bodyPr wrap="none" rtlCol="0">
              <a:spAutoFit/>
            </a:bodyPr>
            <a:lstStyle/>
            <a:p>
              <a:r>
                <a:rPr lang="en-US" sz="2400" dirty="0" smtClean="0">
                  <a:latin typeface="Arial Black"/>
                  <a:cs typeface="Arial Black"/>
                </a:rPr>
                <a:t>0 to 1</a:t>
              </a:r>
              <a:endParaRPr lang="en-US" sz="2400" dirty="0">
                <a:latin typeface="Arial Black"/>
                <a:cs typeface="Arial Black"/>
              </a:endParaRPr>
            </a:p>
          </p:txBody>
        </p:sp>
        <p:sp>
          <p:nvSpPr>
            <p:cNvPr id="57" name="TextBox 56"/>
            <p:cNvSpPr txBox="1"/>
            <p:nvPr/>
          </p:nvSpPr>
          <p:spPr>
            <a:xfrm>
              <a:off x="35925297" y="24842040"/>
              <a:ext cx="1142410" cy="461665"/>
            </a:xfrm>
            <a:prstGeom prst="rect">
              <a:avLst/>
            </a:prstGeom>
            <a:noFill/>
          </p:spPr>
          <p:txBody>
            <a:bodyPr wrap="none" rtlCol="0">
              <a:spAutoFit/>
            </a:bodyPr>
            <a:lstStyle/>
            <a:p>
              <a:r>
                <a:rPr lang="en-US" sz="2400" dirty="0">
                  <a:latin typeface="Arial Black"/>
                  <a:cs typeface="Arial Black"/>
                </a:rPr>
                <a:t>2</a:t>
              </a:r>
              <a:r>
                <a:rPr lang="en-US" sz="2400" dirty="0" smtClean="0">
                  <a:latin typeface="Arial Black"/>
                  <a:cs typeface="Arial Black"/>
                </a:rPr>
                <a:t> to 5</a:t>
              </a:r>
              <a:endParaRPr lang="en-US" sz="2400" dirty="0">
                <a:latin typeface="Arial Black"/>
                <a:cs typeface="Arial Black"/>
              </a:endParaRPr>
            </a:p>
          </p:txBody>
        </p:sp>
        <p:sp>
          <p:nvSpPr>
            <p:cNvPr id="58" name="TextBox 57"/>
            <p:cNvSpPr txBox="1"/>
            <p:nvPr/>
          </p:nvSpPr>
          <p:spPr>
            <a:xfrm>
              <a:off x="39126924" y="24860617"/>
              <a:ext cx="593131" cy="461665"/>
            </a:xfrm>
            <a:prstGeom prst="rect">
              <a:avLst/>
            </a:prstGeom>
            <a:noFill/>
          </p:spPr>
          <p:txBody>
            <a:bodyPr wrap="none" rtlCol="0">
              <a:spAutoFit/>
            </a:bodyPr>
            <a:lstStyle/>
            <a:p>
              <a:r>
                <a:rPr lang="en-US" sz="2400" dirty="0" smtClean="0">
                  <a:latin typeface="Arial Black"/>
                  <a:cs typeface="Arial Black"/>
                </a:rPr>
                <a:t>6+</a:t>
              </a:r>
              <a:endParaRPr lang="en-US" sz="2400" dirty="0">
                <a:latin typeface="Arial Black"/>
                <a:cs typeface="Arial Black"/>
              </a:endParaRPr>
            </a:p>
          </p:txBody>
        </p:sp>
        <p:sp>
          <p:nvSpPr>
            <p:cNvPr id="64" name="TextBox 63"/>
            <p:cNvSpPr txBox="1"/>
            <p:nvPr/>
          </p:nvSpPr>
          <p:spPr>
            <a:xfrm>
              <a:off x="34471521" y="25266451"/>
              <a:ext cx="4076309" cy="769441"/>
            </a:xfrm>
            <a:prstGeom prst="rect">
              <a:avLst/>
            </a:prstGeom>
            <a:noFill/>
          </p:spPr>
          <p:txBody>
            <a:bodyPr wrap="none" rtlCol="0">
              <a:spAutoFit/>
            </a:bodyPr>
            <a:lstStyle/>
            <a:p>
              <a:r>
                <a:rPr lang="en-US" sz="4400" dirty="0" smtClean="0"/>
                <a:t>Number of Boats</a:t>
              </a:r>
              <a:endParaRPr lang="en-US" sz="4400" dirty="0"/>
            </a:p>
          </p:txBody>
        </p:sp>
      </p:grpSp>
    </p:spTree>
    <p:extLst>
      <p:ext uri="{BB962C8B-B14F-4D97-AF65-F5344CB8AC3E}">
        <p14:creationId xmlns:p14="http://schemas.microsoft.com/office/powerpoint/2010/main" val="32795372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1260</TotalTime>
  <Words>1244</Words>
  <Application>Microsoft Macintosh PowerPoint</Application>
  <PresentationFormat>Custom</PresentationFormat>
  <Paragraphs>54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May</dc:creator>
  <cp:lastModifiedBy>Laura J May-Collado</cp:lastModifiedBy>
  <cp:revision>43</cp:revision>
  <dcterms:created xsi:type="dcterms:W3CDTF">2015-03-15T16:02:47Z</dcterms:created>
  <dcterms:modified xsi:type="dcterms:W3CDTF">2015-03-25T13:15:42Z</dcterms:modified>
</cp:coreProperties>
</file>